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5" r:id="rId3"/>
    <p:sldId id="276" r:id="rId4"/>
    <p:sldId id="285" r:id="rId5"/>
    <p:sldId id="277" r:id="rId6"/>
    <p:sldId id="278" r:id="rId7"/>
    <p:sldId id="279" r:id="rId8"/>
    <p:sldId id="280" r:id="rId9"/>
    <p:sldId id="284" r:id="rId10"/>
    <p:sldId id="281" r:id="rId11"/>
    <p:sldId id="282" r:id="rId12"/>
    <p:sldId id="286" r:id="rId13"/>
    <p:sldId id="287" r:id="rId14"/>
    <p:sldId id="259" r:id="rId15"/>
  </p:sldIdLst>
  <p:sldSz cx="12192000" cy="6858000"/>
  <p:notesSz cx="6858000" cy="9144000"/>
  <p:custDataLst>
    <p:tags r:id="rId17"/>
  </p:custDataLst>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320"/>
    <a:srgbClr val="FFFFFF"/>
    <a:srgbClr val="3E7354"/>
    <a:srgbClr val="7030A0"/>
    <a:srgbClr val="00206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snapToObjects="1">
      <p:cViewPr varScale="1">
        <p:scale>
          <a:sx n="78" d="100"/>
          <a:sy n="78" d="100"/>
        </p:scale>
        <p:origin x="850" y="7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B8B12A6-8440-1B41-B361-1E1DF5D68014}" type="datetimeFigureOut">
              <a:rPr lang="fr-FR"/>
              <a:t>21/04/2026</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endParaRP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965E60CD-B5D6-4346-A7EB-25DACFAA4A8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b="1" dirty="0"/>
              <a:t>Nathalie</a:t>
            </a:r>
            <a:r>
              <a:rPr lang="fr-FR" dirty="0"/>
              <a:t> = </a:t>
            </a:r>
            <a:r>
              <a:rPr lang="fr-FR" dirty="0" err="1"/>
              <a:t>welcome</a:t>
            </a:r>
            <a:r>
              <a:rPr lang="fr-FR" dirty="0"/>
              <a:t> !</a:t>
            </a:r>
          </a:p>
          <a:p>
            <a:pPr>
              <a:defRPr/>
            </a:pPr>
            <a:endParaRPr lang="fr-FR" dirty="0"/>
          </a:p>
          <a:p>
            <a:pPr>
              <a:defRPr/>
            </a:pPr>
            <a:r>
              <a:rPr lang="fr-FR" dirty="0"/>
              <a:t>Brise-glace (env. 15 min – animation Louise)</a:t>
            </a:r>
            <a:endParaRPr dirty="0"/>
          </a:p>
        </p:txBody>
      </p:sp>
      <p:sp>
        <p:nvSpPr>
          <p:cNvPr id="4" name="Slide Number Placeholder 3"/>
          <p:cNvSpPr>
            <a:spLocks noGrp="1"/>
          </p:cNvSpPr>
          <p:nvPr>
            <p:ph type="sldNum" sz="quarter" idx="10"/>
          </p:nvPr>
        </p:nvSpPr>
        <p:spPr bwMode="auto"/>
        <p:txBody>
          <a:bodyPr/>
          <a:lstStyle/>
          <a:p>
            <a:pPr>
              <a:defRPr/>
            </a:pPr>
            <a:fld id="{0B769E35-49A4-5581-B65D-EC2BCA5C86B2}"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0814-465C-85FF-FD72-5146D6423AF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40A98C8-A286-44B6-84B7-7C71A59557D5}"/>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1FDFA49C-E354-FA5F-ACDE-0FB6526F5F2C}"/>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1F5AD690-2EB2-5168-6DD1-F6FD3732C20D}"/>
              </a:ext>
            </a:extLst>
          </p:cNvPr>
          <p:cNvSpPr>
            <a:spLocks noGrp="1"/>
          </p:cNvSpPr>
          <p:nvPr>
            <p:ph type="sldNum" sz="quarter" idx="10"/>
          </p:nvPr>
        </p:nvSpPr>
        <p:spPr bwMode="auto"/>
        <p:txBody>
          <a:bodyPr/>
          <a:lstStyle/>
          <a:p>
            <a:pPr>
              <a:defRPr/>
            </a:pPr>
            <a:fld id="{37620C8A-A2D4-B47A-8249-76A61F42C7F0}" type="slidenum">
              <a:rPr/>
              <a:t>10</a:t>
            </a:fld>
            <a:endParaRPr/>
          </a:p>
        </p:txBody>
      </p:sp>
    </p:spTree>
    <p:extLst>
      <p:ext uri="{BB962C8B-B14F-4D97-AF65-F5344CB8AC3E}">
        <p14:creationId xmlns:p14="http://schemas.microsoft.com/office/powerpoint/2010/main" val="194191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4157-CF9B-CCBA-FE70-3DDA8861ABCE}"/>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6CBCB67-CC50-5CE4-C988-F1B7E1209A0B}"/>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662A627-9110-12B8-2953-4B0E0D8AF920}"/>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7DCADD21-B0B6-C1FE-B64F-FAD8B8E31220}"/>
              </a:ext>
            </a:extLst>
          </p:cNvPr>
          <p:cNvSpPr>
            <a:spLocks noGrp="1"/>
          </p:cNvSpPr>
          <p:nvPr>
            <p:ph type="sldNum" sz="quarter" idx="10"/>
          </p:nvPr>
        </p:nvSpPr>
        <p:spPr bwMode="auto"/>
        <p:txBody>
          <a:bodyPr/>
          <a:lstStyle/>
          <a:p>
            <a:pPr>
              <a:defRPr/>
            </a:pPr>
            <a:fld id="{37620C8A-A2D4-B47A-8249-76A61F42C7F0}" type="slidenum">
              <a:rPr/>
              <a:t>11</a:t>
            </a:fld>
            <a:endParaRPr/>
          </a:p>
        </p:txBody>
      </p:sp>
    </p:spTree>
    <p:extLst>
      <p:ext uri="{BB962C8B-B14F-4D97-AF65-F5344CB8AC3E}">
        <p14:creationId xmlns:p14="http://schemas.microsoft.com/office/powerpoint/2010/main" val="49205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5C2A-2C74-4383-F337-56AB16F8AEE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0704D809-6B68-F5A0-C3B5-C0456FA24BA1}"/>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AFEE841C-D5A3-ECB4-1C81-8065180C0ACA}"/>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E13877F0-A13E-3921-2829-74A92ED6F65B}"/>
              </a:ext>
            </a:extLst>
          </p:cNvPr>
          <p:cNvSpPr>
            <a:spLocks noGrp="1"/>
          </p:cNvSpPr>
          <p:nvPr>
            <p:ph type="sldNum" sz="quarter" idx="10"/>
          </p:nvPr>
        </p:nvSpPr>
        <p:spPr bwMode="auto"/>
        <p:txBody>
          <a:bodyPr/>
          <a:lstStyle/>
          <a:p>
            <a:pPr>
              <a:defRPr/>
            </a:pPr>
            <a:fld id="{37620C8A-A2D4-B47A-8249-76A61F42C7F0}" type="slidenum">
              <a:rPr/>
              <a:t>12</a:t>
            </a:fld>
            <a:endParaRPr/>
          </a:p>
        </p:txBody>
      </p:sp>
    </p:spTree>
    <p:extLst>
      <p:ext uri="{BB962C8B-B14F-4D97-AF65-F5344CB8AC3E}">
        <p14:creationId xmlns:p14="http://schemas.microsoft.com/office/powerpoint/2010/main" val="4282583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4AA7F-0D01-62E2-2BF6-8755418EFF6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1241043E-4DDD-B19A-075F-B01B838C5A1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1640DFD-A372-E577-6829-D9AB23652188}"/>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ABE1829F-6074-9EFC-28A3-C6DBCFFC7159}"/>
              </a:ext>
            </a:extLst>
          </p:cNvPr>
          <p:cNvSpPr>
            <a:spLocks noGrp="1"/>
          </p:cNvSpPr>
          <p:nvPr>
            <p:ph type="sldNum" sz="quarter" idx="10"/>
          </p:nvPr>
        </p:nvSpPr>
        <p:spPr bwMode="auto"/>
        <p:txBody>
          <a:bodyPr/>
          <a:lstStyle/>
          <a:p>
            <a:pPr>
              <a:defRPr/>
            </a:pPr>
            <a:fld id="{37620C8A-A2D4-B47A-8249-76A61F42C7F0}" type="slidenum">
              <a:rPr/>
              <a:t>13</a:t>
            </a:fld>
            <a:endParaRPr/>
          </a:p>
        </p:txBody>
      </p:sp>
    </p:spTree>
    <p:extLst>
      <p:ext uri="{BB962C8B-B14F-4D97-AF65-F5344CB8AC3E}">
        <p14:creationId xmlns:p14="http://schemas.microsoft.com/office/powerpoint/2010/main" val="257528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F0984EA-721A-CF6C-E67E-7F4B1186FB1A}" type="slidenum">
              <a:rP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B55A-4974-CE9C-DAAC-5CD8573F9A2F}"/>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1683C818-88D3-8B7D-7FAB-33542018CB0F}"/>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8516E407-385E-CCB6-B669-FAF4BD291C90}"/>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BADCB8C3-DB7C-3B22-E573-E1582944A02C}"/>
              </a:ext>
            </a:extLst>
          </p:cNvPr>
          <p:cNvSpPr>
            <a:spLocks noGrp="1"/>
          </p:cNvSpPr>
          <p:nvPr>
            <p:ph type="sldNum" sz="quarter" idx="10"/>
          </p:nvPr>
        </p:nvSpPr>
        <p:spPr bwMode="auto"/>
        <p:txBody>
          <a:bodyPr/>
          <a:lstStyle/>
          <a:p>
            <a:pPr>
              <a:defRPr/>
            </a:pPr>
            <a:fld id="{37620C8A-A2D4-B47A-8249-76A61F42C7F0}" type="slidenum">
              <a:rPr/>
              <a:t>2</a:t>
            </a:fld>
            <a:endParaRPr/>
          </a:p>
        </p:txBody>
      </p:sp>
    </p:spTree>
    <p:extLst>
      <p:ext uri="{BB962C8B-B14F-4D97-AF65-F5344CB8AC3E}">
        <p14:creationId xmlns:p14="http://schemas.microsoft.com/office/powerpoint/2010/main" val="227770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9216-0AF2-DAD4-F6AF-B810250D67C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05D6C80-6C79-D4B6-ECEF-AB46CE4BB25D}"/>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E4D6582-65F4-CDB7-E73D-CB59F49754D9}"/>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C1439F43-976B-1DF2-A751-AAE7727259CB}"/>
              </a:ext>
            </a:extLst>
          </p:cNvPr>
          <p:cNvSpPr>
            <a:spLocks noGrp="1"/>
          </p:cNvSpPr>
          <p:nvPr>
            <p:ph type="sldNum" sz="quarter" idx="10"/>
          </p:nvPr>
        </p:nvSpPr>
        <p:spPr bwMode="auto"/>
        <p:txBody>
          <a:bodyPr/>
          <a:lstStyle/>
          <a:p>
            <a:pPr>
              <a:defRPr/>
            </a:pPr>
            <a:fld id="{37620C8A-A2D4-B47A-8249-76A61F42C7F0}" type="slidenum">
              <a:rPr/>
              <a:t>3</a:t>
            </a:fld>
            <a:endParaRPr/>
          </a:p>
        </p:txBody>
      </p:sp>
    </p:spTree>
    <p:extLst>
      <p:ext uri="{BB962C8B-B14F-4D97-AF65-F5344CB8AC3E}">
        <p14:creationId xmlns:p14="http://schemas.microsoft.com/office/powerpoint/2010/main" val="412756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26489-3AE0-5EEE-B122-9F9B8E707175}"/>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5427AD1B-558B-2BA0-E680-8D8D5E1F5D74}"/>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4F88AF40-C402-785F-9FA0-4225785E206B}"/>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422240C1-1720-3029-E4C9-C17A1780FA0D}"/>
              </a:ext>
            </a:extLst>
          </p:cNvPr>
          <p:cNvSpPr>
            <a:spLocks noGrp="1"/>
          </p:cNvSpPr>
          <p:nvPr>
            <p:ph type="sldNum" sz="quarter" idx="10"/>
          </p:nvPr>
        </p:nvSpPr>
        <p:spPr bwMode="auto"/>
        <p:txBody>
          <a:bodyPr/>
          <a:lstStyle/>
          <a:p>
            <a:pPr>
              <a:defRPr/>
            </a:pPr>
            <a:fld id="{37620C8A-A2D4-B47A-8249-76A61F42C7F0}" type="slidenum">
              <a:rPr/>
              <a:t>4</a:t>
            </a:fld>
            <a:endParaRPr/>
          </a:p>
        </p:txBody>
      </p:sp>
    </p:spTree>
    <p:extLst>
      <p:ext uri="{BB962C8B-B14F-4D97-AF65-F5344CB8AC3E}">
        <p14:creationId xmlns:p14="http://schemas.microsoft.com/office/powerpoint/2010/main" val="419817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33E9C-9276-B7F0-9130-4C6116A8449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5901E534-C6D8-15E0-532E-C432DFBC183B}"/>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F66FE871-49F4-62D9-1CB9-16460C675AE0}"/>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A972C3C0-042B-547B-49A2-E429D3E28B6C}"/>
              </a:ext>
            </a:extLst>
          </p:cNvPr>
          <p:cNvSpPr>
            <a:spLocks noGrp="1"/>
          </p:cNvSpPr>
          <p:nvPr>
            <p:ph type="sldNum" sz="quarter" idx="10"/>
          </p:nvPr>
        </p:nvSpPr>
        <p:spPr bwMode="auto"/>
        <p:txBody>
          <a:bodyPr/>
          <a:lstStyle/>
          <a:p>
            <a:pPr>
              <a:defRPr/>
            </a:pPr>
            <a:fld id="{37620C8A-A2D4-B47A-8249-76A61F42C7F0}" type="slidenum">
              <a:rPr/>
              <a:t>5</a:t>
            </a:fld>
            <a:endParaRPr/>
          </a:p>
        </p:txBody>
      </p:sp>
    </p:spTree>
    <p:extLst>
      <p:ext uri="{BB962C8B-B14F-4D97-AF65-F5344CB8AC3E}">
        <p14:creationId xmlns:p14="http://schemas.microsoft.com/office/powerpoint/2010/main" val="191495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DE102-CC43-8FCD-8905-D4E18248F555}"/>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4759EF88-8E0E-DE6A-4423-32B2F9864D33}"/>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57441A05-2F3C-4C73-461A-E9B224FC2F17}"/>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7AD4D4B0-913B-76E1-09C2-55001155DF32}"/>
              </a:ext>
            </a:extLst>
          </p:cNvPr>
          <p:cNvSpPr>
            <a:spLocks noGrp="1"/>
          </p:cNvSpPr>
          <p:nvPr>
            <p:ph type="sldNum" sz="quarter" idx="10"/>
          </p:nvPr>
        </p:nvSpPr>
        <p:spPr bwMode="auto"/>
        <p:txBody>
          <a:bodyPr/>
          <a:lstStyle/>
          <a:p>
            <a:pPr>
              <a:defRPr/>
            </a:pPr>
            <a:fld id="{37620C8A-A2D4-B47A-8249-76A61F42C7F0}" type="slidenum">
              <a:rPr/>
              <a:t>6</a:t>
            </a:fld>
            <a:endParaRPr/>
          </a:p>
        </p:txBody>
      </p:sp>
    </p:spTree>
    <p:extLst>
      <p:ext uri="{BB962C8B-B14F-4D97-AF65-F5344CB8AC3E}">
        <p14:creationId xmlns:p14="http://schemas.microsoft.com/office/powerpoint/2010/main" val="199543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09A8C-79B3-3F3E-FD92-6724DD05E361}"/>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CFA2D03-0FBB-4BAC-79BF-77BB377C1B10}"/>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4CBB3BEB-65C3-340B-E391-E7180D4EFC92}"/>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81DA8892-405D-80A4-BA85-6F6A8B5AE9D6}"/>
              </a:ext>
            </a:extLst>
          </p:cNvPr>
          <p:cNvSpPr>
            <a:spLocks noGrp="1"/>
          </p:cNvSpPr>
          <p:nvPr>
            <p:ph type="sldNum" sz="quarter" idx="10"/>
          </p:nvPr>
        </p:nvSpPr>
        <p:spPr bwMode="auto"/>
        <p:txBody>
          <a:bodyPr/>
          <a:lstStyle/>
          <a:p>
            <a:pPr>
              <a:defRPr/>
            </a:pPr>
            <a:fld id="{37620C8A-A2D4-B47A-8249-76A61F42C7F0}" type="slidenum">
              <a:rPr/>
              <a:t>7</a:t>
            </a:fld>
            <a:endParaRPr/>
          </a:p>
        </p:txBody>
      </p:sp>
    </p:spTree>
    <p:extLst>
      <p:ext uri="{BB962C8B-B14F-4D97-AF65-F5344CB8AC3E}">
        <p14:creationId xmlns:p14="http://schemas.microsoft.com/office/powerpoint/2010/main" val="72684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923A-3007-EF50-03F0-BCC61B800037}"/>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E3127E2-62F5-7875-C781-394C0F2ED1C2}"/>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E2578770-82BE-487E-8DF3-FD4619093EA7}"/>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C190FCF8-8B14-E1E2-5FC4-5A3FC43F7988}"/>
              </a:ext>
            </a:extLst>
          </p:cNvPr>
          <p:cNvSpPr>
            <a:spLocks noGrp="1"/>
          </p:cNvSpPr>
          <p:nvPr>
            <p:ph type="sldNum" sz="quarter" idx="10"/>
          </p:nvPr>
        </p:nvSpPr>
        <p:spPr bwMode="auto"/>
        <p:txBody>
          <a:bodyPr/>
          <a:lstStyle/>
          <a:p>
            <a:pPr>
              <a:defRPr/>
            </a:pPr>
            <a:fld id="{37620C8A-A2D4-B47A-8249-76A61F42C7F0}" type="slidenum">
              <a:rPr/>
              <a:t>8</a:t>
            </a:fld>
            <a:endParaRPr/>
          </a:p>
        </p:txBody>
      </p:sp>
    </p:spTree>
    <p:extLst>
      <p:ext uri="{BB962C8B-B14F-4D97-AF65-F5344CB8AC3E}">
        <p14:creationId xmlns:p14="http://schemas.microsoft.com/office/powerpoint/2010/main" val="170280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A389F-A0A5-6080-97A0-1A7C9AF6360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786CC532-FF3F-7B20-4C7F-8B1A879AA5E7}"/>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8410560-B050-526A-0013-EB1DE2956F13}"/>
              </a:ext>
            </a:extLst>
          </p:cNvPr>
          <p:cNvSpPr>
            <a:spLocks noGrp="1"/>
          </p:cNvSpPr>
          <p:nvPr>
            <p:ph type="body" idx="1"/>
          </p:nvPr>
        </p:nvSpPr>
        <p:spPr bwMode="auto"/>
        <p:txBody>
          <a:bodyPr/>
          <a:lstStyle/>
          <a:p>
            <a:pPr>
              <a:defRPr/>
            </a:pPr>
            <a:endParaRPr b="1" dirty="0"/>
          </a:p>
        </p:txBody>
      </p:sp>
      <p:sp>
        <p:nvSpPr>
          <p:cNvPr id="4" name="Slide Number Placeholder 3">
            <a:extLst>
              <a:ext uri="{FF2B5EF4-FFF2-40B4-BE49-F238E27FC236}">
                <a16:creationId xmlns:a16="http://schemas.microsoft.com/office/drawing/2014/main" id="{F3BB2AC2-07E4-F703-BC11-93A7C25392C6}"/>
              </a:ext>
            </a:extLst>
          </p:cNvPr>
          <p:cNvSpPr>
            <a:spLocks noGrp="1"/>
          </p:cNvSpPr>
          <p:nvPr>
            <p:ph type="sldNum" sz="quarter" idx="10"/>
          </p:nvPr>
        </p:nvSpPr>
        <p:spPr bwMode="auto"/>
        <p:txBody>
          <a:bodyPr/>
          <a:lstStyle/>
          <a:p>
            <a:pPr>
              <a:defRPr/>
            </a:pPr>
            <a:fld id="{37620C8A-A2D4-B47A-8249-76A61F42C7F0}" type="slidenum">
              <a:rPr/>
              <a:t>9</a:t>
            </a:fld>
            <a:endParaRPr/>
          </a:p>
        </p:txBody>
      </p:sp>
    </p:spTree>
    <p:extLst>
      <p:ext uri="{BB962C8B-B14F-4D97-AF65-F5344CB8AC3E}">
        <p14:creationId xmlns:p14="http://schemas.microsoft.com/office/powerpoint/2010/main" val="1516393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bg>
      <p:bgPr>
        <a:blipFill>
          <a:blip r:embed="rId2">
            <a:lum/>
          </a:blip>
          <a:srcRect t="10317" b="10317"/>
          <a:stretch/>
        </a:blipFill>
        <a:effectLst/>
      </p:bgPr>
    </p:bg>
    <p:spTree>
      <p:nvGrpSpPr>
        <p:cNvPr id="1" name=""/>
        <p:cNvGrpSpPr/>
        <p:nvPr/>
      </p:nvGrpSpPr>
      <p:grpSpPr bwMode="auto">
        <a:xfrm>
          <a:off x="0" y="0"/>
          <a:ext cx="0" cy="0"/>
          <a:chOff x="0" y="0"/>
          <a:chExt cx="0" cy="0"/>
        </a:xfrm>
      </p:grpSpPr>
      <p:sp>
        <p:nvSpPr>
          <p:cNvPr id="2" name="Titre 1"/>
          <p:cNvSpPr>
            <a:spLocks noGrp="1"/>
          </p:cNvSpPr>
          <p:nvPr>
            <p:ph type="ctrTitle" hasCustomPrompt="1"/>
          </p:nvPr>
        </p:nvSpPr>
        <p:spPr bwMode="auto">
          <a:xfrm>
            <a:off x="1155355" y="2751446"/>
            <a:ext cx="9483812" cy="670007"/>
          </a:xfrm>
        </p:spPr>
        <p:txBody>
          <a:bodyPr anchor="b">
            <a:normAutofit/>
          </a:bodyPr>
          <a:lstStyle>
            <a:lvl1pPr algn="l">
              <a:defRPr sz="4500" b="1" i="0">
                <a:solidFill>
                  <a:schemeClr val="bg1"/>
                </a:solidFill>
                <a:latin typeface="Museo Sans Rounded 700"/>
              </a:defRPr>
            </a:lvl1pPr>
          </a:lstStyle>
          <a:p>
            <a:pPr>
              <a:defRPr/>
            </a:pPr>
            <a:r>
              <a:rPr lang="fr-FR"/>
              <a:t>Title of intervention</a:t>
            </a:r>
            <a:endParaRPr/>
          </a:p>
        </p:txBody>
      </p:sp>
      <p:sp>
        <p:nvSpPr>
          <p:cNvPr id="3" name="Sous-titre 2"/>
          <p:cNvSpPr>
            <a:spLocks noGrp="1"/>
          </p:cNvSpPr>
          <p:nvPr>
            <p:ph type="subTitle" idx="1" hasCustomPrompt="1"/>
          </p:nvPr>
        </p:nvSpPr>
        <p:spPr bwMode="auto">
          <a:xfrm>
            <a:off x="1155355" y="5013417"/>
            <a:ext cx="6073348" cy="827903"/>
          </a:xfrm>
        </p:spPr>
        <p:txBody>
          <a:bodyPr>
            <a:normAutofit/>
          </a:bodyPr>
          <a:lstStyle>
            <a:lvl1pPr marL="0" indent="0" algn="l">
              <a:buNone/>
              <a:defRPr sz="2000" i="1">
                <a:solidFill>
                  <a:schemeClr val="accent1"/>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Country </a:t>
            </a:r>
            <a:endParaRPr/>
          </a:p>
          <a:p>
            <a:pPr>
              <a:defRPr/>
            </a:pPr>
            <a:r>
              <a:rPr lang="fr-FR"/>
              <a:t>Place () </a:t>
            </a:r>
            <a:endParaRPr/>
          </a:p>
        </p:txBody>
      </p:sp>
      <p:pic>
        <p:nvPicPr>
          <p:cNvPr id="6" name="Image 5"/>
          <p:cNvPicPr>
            <a:picLocks noChangeAspect="1"/>
          </p:cNvPicPr>
          <p:nvPr userDrawn="1"/>
        </p:nvPicPr>
        <p:blipFill>
          <a:blip r:embed="rId3"/>
          <a:stretch/>
        </p:blipFill>
        <p:spPr bwMode="auto">
          <a:xfrm>
            <a:off x="807308" y="688454"/>
            <a:ext cx="4891217" cy="1119051"/>
          </a:xfrm>
          <a:prstGeom prst="rect">
            <a:avLst/>
          </a:prstGeom>
        </p:spPr>
      </p:pic>
      <p:pic>
        <p:nvPicPr>
          <p:cNvPr id="12" name="Image 11"/>
          <p:cNvPicPr>
            <a:picLocks noChangeAspect="1"/>
          </p:cNvPicPr>
          <p:nvPr userDrawn="1"/>
        </p:nvPicPr>
        <p:blipFill>
          <a:blip r:embed="rId4"/>
          <a:stretch/>
        </p:blipFill>
        <p:spPr bwMode="auto">
          <a:xfrm>
            <a:off x="667608" y="2267809"/>
            <a:ext cx="279400" cy="4902200"/>
          </a:xfrm>
          <a:prstGeom prst="rect">
            <a:avLst/>
          </a:prstGeom>
        </p:spPr>
      </p:pic>
      <p:sp>
        <p:nvSpPr>
          <p:cNvPr id="5" name="Espace réservé du texte 4"/>
          <p:cNvSpPr>
            <a:spLocks noGrp="1"/>
          </p:cNvSpPr>
          <p:nvPr>
            <p:ph type="body" sz="quarter" idx="10" hasCustomPrompt="1"/>
          </p:nvPr>
        </p:nvSpPr>
        <p:spPr bwMode="auto">
          <a:xfrm>
            <a:off x="1155355" y="3461255"/>
            <a:ext cx="9483812" cy="492908"/>
          </a:xfrm>
        </p:spPr>
        <p:txBody>
          <a:bodyPr/>
          <a:lstStyle>
            <a:lvl1pPr marL="0" indent="0">
              <a:buNone/>
              <a:defRPr sz="2500" b="1">
                <a:solidFill>
                  <a:schemeClr val="accent4"/>
                </a:solidFill>
                <a:latin typeface="Arial"/>
                <a:cs typeface="Arial"/>
              </a:defRPr>
            </a:lvl1pPr>
          </a:lstStyle>
          <a:p>
            <a:pPr>
              <a:defRPr/>
            </a:pPr>
            <a:r>
              <a:rPr lang="fr-FR"/>
              <a:t>Name Surname</a:t>
            </a:r>
            <a:br>
              <a:rPr lang="fr-FR"/>
            </a:br>
            <a:endParaRPr/>
          </a:p>
        </p:txBody>
      </p:sp>
      <p:sp>
        <p:nvSpPr>
          <p:cNvPr id="8" name="Sous-titre 2"/>
          <p:cNvSpPr txBox="1"/>
          <p:nvPr userDrawn="1"/>
        </p:nvSpPr>
        <p:spPr bwMode="auto">
          <a:xfrm>
            <a:off x="1056286" y="5994711"/>
            <a:ext cx="6271485" cy="582139"/>
          </a:xfrm>
          <a:prstGeom prst="rect">
            <a:avLst/>
          </a:prstGeom>
        </p:spPr>
        <p:txBody>
          <a:bodyPr vert="horz" lIns="91440" tIns="45720" rIns="91440" bIns="45720" rtlCol="0">
            <a:normAutofit fontScale="92500"/>
          </a:bodyPr>
          <a:lstStyle>
            <a:lvl1pPr marL="0" indent="0" algn="l" defTabSz="914400">
              <a:lnSpc>
                <a:spcPct val="100000"/>
              </a:lnSpc>
              <a:spcBef>
                <a:spcPts val="1000"/>
              </a:spcBef>
              <a:buFont typeface="Arial"/>
              <a:buNone/>
              <a:defRPr sz="900">
                <a:solidFill>
                  <a:schemeClr val="bg1"/>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GB" sz="900" i="1">
                <a:solidFill>
                  <a:schemeClr val="bg1"/>
                </a:solidFill>
                <a:latin typeface="Gill Sans MT"/>
                <a:ea typeface="Arial"/>
                <a:cs typeface="Arial"/>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 UK participants in the GRANULAR project are supported by UKRI- Grant numbers 10039965 (James Hutton Institute) and 10041831 (University of Southampton).</a:t>
            </a:r>
            <a:endParaRPr lang="en-US" sz="900">
              <a:solidFill>
                <a:schemeClr val="bg1"/>
              </a:solidFill>
              <a:latin typeface="Gill Sans MT"/>
              <a:ea typeface="Arial"/>
              <a:cs typeface="Arial"/>
            </a:endParaRPr>
          </a:p>
        </p:txBody>
      </p:sp>
      <p:pic>
        <p:nvPicPr>
          <p:cNvPr id="7" name="Picture 6" descr="A black background with white text&#10;&#10;Description automatically generated"/>
          <p:cNvPicPr>
            <a:picLocks noChangeAspect="1"/>
          </p:cNvPicPr>
          <p:nvPr userDrawn="1"/>
        </p:nvPicPr>
        <p:blipFill>
          <a:blip r:embed="rId5"/>
          <a:stretch/>
        </p:blipFill>
        <p:spPr bwMode="auto">
          <a:xfrm>
            <a:off x="8775197" y="5933051"/>
            <a:ext cx="2889738" cy="643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seul">
    <p:bg>
      <p:bgPr>
        <a:blipFill>
          <a:blip r:embed="rId2">
            <a:lum/>
          </a:blip>
          <a:srcRect t="10317" b="10317"/>
          <a:stretch/>
        </a:blipFill>
        <a:effectLst/>
      </p:bgPr>
    </p:bg>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51706" y="442324"/>
            <a:ext cx="9133699" cy="555508"/>
          </a:xfrm>
        </p:spPr>
        <p:txBody>
          <a:bodyPr>
            <a:normAutofit/>
          </a:bodyPr>
          <a:lstStyle>
            <a:lvl1pPr>
              <a:defRPr sz="3000" b="1" i="0" cap="all">
                <a:solidFill>
                  <a:schemeClr val="accent5"/>
                </a:solidFill>
                <a:latin typeface="Museo Sans Rounded 700"/>
              </a:defRPr>
            </a:lvl1pPr>
          </a:lstStyle>
          <a:p>
            <a:pPr>
              <a:defRPr/>
            </a:pPr>
            <a:r>
              <a:rPr lang="fr-FR"/>
              <a:t>Modifiez le style du titre</a:t>
            </a:r>
            <a:endParaRPr/>
          </a:p>
        </p:txBody>
      </p:sp>
      <p:sp>
        <p:nvSpPr>
          <p:cNvPr id="22" name="Espace réservé du texte 21"/>
          <p:cNvSpPr>
            <a:spLocks noGrp="1"/>
          </p:cNvSpPr>
          <p:nvPr>
            <p:ph type="body" sz="quarter" idx="13" hasCustomPrompt="1"/>
          </p:nvPr>
        </p:nvSpPr>
        <p:spPr bwMode="auto">
          <a:xfrm>
            <a:off x="751706" y="1915297"/>
            <a:ext cx="9133700" cy="4269260"/>
          </a:xfrm>
        </p:spPr>
        <p:txBody>
          <a:bodyPr lIns="90000" numCol="2">
            <a:normAutofit/>
          </a:bodyPr>
          <a:lstStyle>
            <a:lvl1pPr marL="400050" indent="-400050">
              <a:buClr>
                <a:schemeClr val="accent3"/>
              </a:buClr>
              <a:buFont typeface="Wingdings"/>
              <a:buChar char="§"/>
              <a:defRPr sz="1500">
                <a:solidFill>
                  <a:schemeClr val="tx1">
                    <a:lumMod val="50000"/>
                    <a:lumOff val="50000"/>
                  </a:schemeClr>
                </a:solidFill>
                <a:latin typeface="Arial"/>
                <a:cs typeface="Arial"/>
              </a:defRPr>
            </a:lvl1pPr>
          </a:lstStyle>
          <a:p>
            <a:pPr>
              <a:defRPr/>
            </a:pPr>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endParaRPr/>
          </a:p>
        </p:txBody>
      </p:sp>
      <p:sp>
        <p:nvSpPr>
          <p:cNvPr id="25" name="Espace réservé du texte 21"/>
          <p:cNvSpPr>
            <a:spLocks noGrp="1"/>
          </p:cNvSpPr>
          <p:nvPr>
            <p:ph type="body" sz="quarter" idx="14"/>
          </p:nvPr>
        </p:nvSpPr>
        <p:spPr bwMode="auto">
          <a:xfrm>
            <a:off x="743467" y="1224482"/>
            <a:ext cx="9141938" cy="464163"/>
          </a:xfrm>
        </p:spPr>
        <p:txBody>
          <a:bodyPr>
            <a:normAutofit/>
          </a:bodyPr>
          <a:lstStyle>
            <a:lvl1pPr marL="0" indent="0">
              <a:buNone/>
              <a:defRPr sz="2000" b="1" i="0">
                <a:solidFill>
                  <a:schemeClr val="accent3"/>
                </a:solidFill>
                <a:latin typeface="Arial"/>
                <a:cs typeface="Arial"/>
              </a:defRPr>
            </a:lvl1pPr>
          </a:lstStyle>
          <a:p>
            <a:pPr>
              <a:defRPr/>
            </a:pPr>
            <a:r>
              <a:rPr lang="fr-FR"/>
              <a:t>Modifier les styles du texte du masque</a:t>
            </a:r>
            <a:br>
              <a:rPr lang="fr-FR"/>
            </a:br>
            <a:endParaRPr/>
          </a:p>
        </p:txBody>
      </p:sp>
      <p:pic>
        <p:nvPicPr>
          <p:cNvPr id="10" name="Image 9"/>
          <p:cNvPicPr>
            <a:picLocks noChangeAspect="1"/>
          </p:cNvPicPr>
          <p:nvPr userDrawn="1"/>
        </p:nvPicPr>
        <p:blipFill>
          <a:blip r:embed="rId3"/>
          <a:stretch/>
        </p:blipFill>
        <p:spPr bwMode="auto">
          <a:xfrm>
            <a:off x="10419463" y="315200"/>
            <a:ext cx="1417440" cy="1365264"/>
          </a:xfrm>
          <a:prstGeom prst="rect">
            <a:avLst/>
          </a:prstGeom>
        </p:spPr>
      </p:pic>
      <p:sp>
        <p:nvSpPr>
          <p:cNvPr id="12" name="Espace réservé du numéro de diapositive 5"/>
          <p:cNvSpPr>
            <a:spLocks noGrp="1"/>
          </p:cNvSpPr>
          <p:nvPr>
            <p:ph type="sldNum" sz="quarter" idx="4"/>
          </p:nvPr>
        </p:nvSpPr>
        <p:spPr bwMode="auto">
          <a:xfrm>
            <a:off x="10554454" y="6356348"/>
            <a:ext cx="1122405"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defRPr/>
            </a:pPr>
            <a:r>
              <a:rPr lang="fr-FR"/>
              <a:t>Page | </a:t>
            </a:r>
            <a:fld id="{8F9B7BFA-BF53-2A4E-A7D0-BCA8105A1428}" type="slidenum">
              <a:rPr lang="fr-FR"/>
              <a:t>‹N°›</a:t>
            </a:fld>
            <a:endParaRPr lang="fr-FR"/>
          </a:p>
        </p:txBody>
      </p:sp>
      <p:pic>
        <p:nvPicPr>
          <p:cNvPr id="3" name="Picture 2" descr="A blue flag with yellow stars&#10;&#10;Description automatically generated"/>
          <p:cNvPicPr>
            <a:picLocks noChangeAspect="1"/>
          </p:cNvPicPr>
          <p:nvPr userDrawn="1"/>
        </p:nvPicPr>
        <p:blipFill>
          <a:blip r:embed="rId4"/>
          <a:stretch/>
        </p:blipFill>
        <p:spPr bwMode="auto">
          <a:xfrm>
            <a:off x="10626347" y="5107672"/>
            <a:ext cx="1062869" cy="10768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re seul">
    <p:bg>
      <p:bgPr>
        <a:blipFill>
          <a:blip r:embed="rId2">
            <a:lum/>
          </a:blip>
          <a:srcRect t="10317" b="10317"/>
          <a:stretch/>
        </a:blipFill>
        <a:effectLst/>
      </p:bgPr>
    </p:bg>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51706" y="442324"/>
            <a:ext cx="9010132" cy="555508"/>
          </a:xfrm>
        </p:spPr>
        <p:txBody>
          <a:bodyPr>
            <a:normAutofit/>
          </a:bodyPr>
          <a:lstStyle>
            <a:lvl1pPr>
              <a:defRPr sz="3000" b="1" i="0" cap="all">
                <a:solidFill>
                  <a:schemeClr val="accent2"/>
                </a:solidFill>
                <a:latin typeface="Museo Sans Rounded 700"/>
              </a:defRPr>
            </a:lvl1pPr>
          </a:lstStyle>
          <a:p>
            <a:pPr>
              <a:defRPr/>
            </a:pPr>
            <a:r>
              <a:rPr lang="fr-FR"/>
              <a:t>Modifiez le style du titre</a:t>
            </a:r>
            <a:endParaRPr/>
          </a:p>
        </p:txBody>
      </p:sp>
      <p:sp>
        <p:nvSpPr>
          <p:cNvPr id="25" name="Espace réservé du texte 21"/>
          <p:cNvSpPr>
            <a:spLocks noGrp="1"/>
          </p:cNvSpPr>
          <p:nvPr>
            <p:ph type="body" sz="quarter" idx="14"/>
          </p:nvPr>
        </p:nvSpPr>
        <p:spPr bwMode="auto">
          <a:xfrm>
            <a:off x="743466" y="1251377"/>
            <a:ext cx="9018372" cy="398019"/>
          </a:xfrm>
        </p:spPr>
        <p:txBody>
          <a:bodyPr>
            <a:normAutofit/>
          </a:bodyPr>
          <a:lstStyle>
            <a:lvl1pPr marL="0" indent="0">
              <a:buNone/>
              <a:defRPr sz="2000" b="1" i="0">
                <a:solidFill>
                  <a:schemeClr val="accent1"/>
                </a:solidFill>
                <a:latin typeface="Museo Sans Rounded 700"/>
              </a:defRPr>
            </a:lvl1pPr>
          </a:lstStyle>
          <a:p>
            <a:pPr>
              <a:defRPr/>
            </a:pPr>
            <a:r>
              <a:rPr lang="fr-FR"/>
              <a:t>Modifier les styles du texte du masque</a:t>
            </a:r>
            <a:br>
              <a:rPr lang="fr-FR"/>
            </a:br>
            <a:endParaRPr/>
          </a:p>
        </p:txBody>
      </p:sp>
      <p:pic>
        <p:nvPicPr>
          <p:cNvPr id="9" name="Image 8"/>
          <p:cNvPicPr>
            <a:picLocks noChangeAspect="1"/>
          </p:cNvPicPr>
          <p:nvPr userDrawn="1"/>
        </p:nvPicPr>
        <p:blipFill>
          <a:blip r:embed="rId3"/>
          <a:stretch/>
        </p:blipFill>
        <p:spPr bwMode="auto">
          <a:xfrm>
            <a:off x="10419463" y="315200"/>
            <a:ext cx="1417440" cy="1365264"/>
          </a:xfrm>
          <a:prstGeom prst="rect">
            <a:avLst/>
          </a:prstGeom>
        </p:spPr>
      </p:pic>
      <p:sp>
        <p:nvSpPr>
          <p:cNvPr id="10" name="Espace réservé du numéro de diapositive 5"/>
          <p:cNvSpPr>
            <a:spLocks noGrp="1"/>
          </p:cNvSpPr>
          <p:nvPr>
            <p:ph type="sldNum" sz="quarter" idx="4"/>
          </p:nvPr>
        </p:nvSpPr>
        <p:spPr bwMode="auto">
          <a:xfrm>
            <a:off x="10554454" y="6356348"/>
            <a:ext cx="1122405"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defRPr/>
            </a:pPr>
            <a:r>
              <a:rPr lang="fr-FR"/>
              <a:t>Page | </a:t>
            </a:r>
            <a:fld id="{8F9B7BFA-BF53-2A4E-A7D0-BCA8105A1428}" type="slidenum">
              <a:rPr lang="fr-FR"/>
              <a:t>‹N°›</a:t>
            </a:fld>
            <a:endParaRPr lang="fr-FR"/>
          </a:p>
        </p:txBody>
      </p:sp>
      <p:sp>
        <p:nvSpPr>
          <p:cNvPr id="4" name="Espace réservé du texte 21"/>
          <p:cNvSpPr>
            <a:spLocks noGrp="1"/>
          </p:cNvSpPr>
          <p:nvPr>
            <p:ph type="body" sz="quarter" idx="13" hasCustomPrompt="1"/>
          </p:nvPr>
        </p:nvSpPr>
        <p:spPr bwMode="auto">
          <a:xfrm>
            <a:off x="751706" y="1915297"/>
            <a:ext cx="9133700" cy="4269260"/>
          </a:xfrm>
        </p:spPr>
        <p:txBody>
          <a:bodyPr lIns="90000" numCol="2">
            <a:normAutofit/>
          </a:bodyPr>
          <a:lstStyle>
            <a:lvl1pPr marL="400050" indent="-400050">
              <a:buClr>
                <a:schemeClr val="accent3"/>
              </a:buClr>
              <a:buFont typeface="Wingdings"/>
              <a:buChar char="§"/>
              <a:defRPr sz="1500">
                <a:solidFill>
                  <a:schemeClr val="tx1">
                    <a:lumMod val="50000"/>
                    <a:lumOff val="50000"/>
                  </a:schemeClr>
                </a:solidFill>
                <a:latin typeface="Arial"/>
                <a:cs typeface="Arial"/>
              </a:defRPr>
            </a:lvl1pPr>
          </a:lstStyle>
          <a:p>
            <a:pPr>
              <a:defRPr/>
            </a:pPr>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endParaRPr/>
          </a:p>
        </p:txBody>
      </p:sp>
      <p:pic>
        <p:nvPicPr>
          <p:cNvPr id="3" name="Picture 2" descr="A blue flag with yellow stars&#10;&#10;Description automatically generated"/>
          <p:cNvPicPr>
            <a:picLocks noChangeAspect="1"/>
          </p:cNvPicPr>
          <p:nvPr userDrawn="1"/>
        </p:nvPicPr>
        <p:blipFill>
          <a:blip r:embed="rId4"/>
          <a:stretch/>
        </p:blipFill>
        <p:spPr bwMode="auto">
          <a:xfrm>
            <a:off x="10626347" y="5107672"/>
            <a:ext cx="1062869" cy="10768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3_Titre seul">
    <p:bg>
      <p:bgPr>
        <a:blipFill>
          <a:blip r:embed="rId2">
            <a:lum/>
          </a:blip>
          <a:srcRect t="10317" b="10317"/>
          <a:stretch/>
        </a:blipFill>
        <a:effectLst/>
      </p:bgPr>
    </p:bg>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51706" y="442324"/>
            <a:ext cx="9010132" cy="555508"/>
          </a:xfrm>
        </p:spPr>
        <p:txBody>
          <a:bodyPr>
            <a:normAutofit/>
          </a:bodyPr>
          <a:lstStyle>
            <a:lvl1pPr>
              <a:defRPr sz="3000" b="1" i="0" cap="all">
                <a:solidFill>
                  <a:schemeClr val="accent2"/>
                </a:solidFill>
                <a:latin typeface="Museo Sans Rounded 700"/>
              </a:defRPr>
            </a:lvl1pPr>
          </a:lstStyle>
          <a:p>
            <a:pPr>
              <a:defRPr/>
            </a:pPr>
            <a:r>
              <a:rPr lang="fr-FR"/>
              <a:t>Modifiez le style du titre</a:t>
            </a:r>
            <a:endParaRPr/>
          </a:p>
        </p:txBody>
      </p:sp>
      <p:pic>
        <p:nvPicPr>
          <p:cNvPr id="9" name="Image 8"/>
          <p:cNvPicPr>
            <a:picLocks noChangeAspect="1"/>
          </p:cNvPicPr>
          <p:nvPr userDrawn="1"/>
        </p:nvPicPr>
        <p:blipFill>
          <a:blip r:embed="rId3"/>
          <a:stretch/>
        </p:blipFill>
        <p:spPr bwMode="auto">
          <a:xfrm>
            <a:off x="10419463" y="315200"/>
            <a:ext cx="1417440" cy="1365264"/>
          </a:xfrm>
          <a:prstGeom prst="rect">
            <a:avLst/>
          </a:prstGeom>
        </p:spPr>
      </p:pic>
      <p:sp>
        <p:nvSpPr>
          <p:cNvPr id="10" name="Espace réservé du numéro de diapositive 5"/>
          <p:cNvSpPr>
            <a:spLocks noGrp="1"/>
          </p:cNvSpPr>
          <p:nvPr>
            <p:ph type="sldNum" sz="quarter" idx="4"/>
          </p:nvPr>
        </p:nvSpPr>
        <p:spPr bwMode="auto">
          <a:xfrm>
            <a:off x="10554454" y="6356348"/>
            <a:ext cx="1122405"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defRPr/>
            </a:pPr>
            <a:r>
              <a:rPr lang="fr-FR"/>
              <a:t>Page | </a:t>
            </a:r>
            <a:fld id="{8F9B7BFA-BF53-2A4E-A7D0-BCA8105A1428}" type="slidenum">
              <a:rPr lang="fr-FR"/>
              <a:t>‹N°›</a:t>
            </a:fld>
            <a:endParaRPr lang="fr-FR"/>
          </a:p>
        </p:txBody>
      </p:sp>
      <p:pic>
        <p:nvPicPr>
          <p:cNvPr id="5" name="Picture 4" descr="A blue flag with yellow stars&#10;&#10;Description automatically generated"/>
          <p:cNvPicPr>
            <a:picLocks noChangeAspect="1"/>
          </p:cNvPicPr>
          <p:nvPr userDrawn="1"/>
        </p:nvPicPr>
        <p:blipFill>
          <a:blip r:embed="rId4"/>
          <a:stretch/>
        </p:blipFill>
        <p:spPr bwMode="auto">
          <a:xfrm>
            <a:off x="10626347" y="5107672"/>
            <a:ext cx="1062869" cy="10768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_Titre seul">
    <p:bg>
      <p:bgPr>
        <a:blipFill>
          <a:blip r:embed="rId2">
            <a:lum/>
          </a:blip>
          <a:srcRect t="10317" b="10317"/>
          <a:stretch/>
        </a:blipFill>
        <a:effectLst/>
      </p:bgPr>
    </p:bg>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51705" y="442324"/>
            <a:ext cx="9492045" cy="555508"/>
          </a:xfrm>
        </p:spPr>
        <p:txBody>
          <a:bodyPr>
            <a:normAutofit/>
          </a:bodyPr>
          <a:lstStyle>
            <a:lvl1pPr>
              <a:defRPr sz="3000" b="1" i="0" cap="all">
                <a:solidFill>
                  <a:schemeClr val="accent2"/>
                </a:solidFill>
                <a:latin typeface="Museo Sans Rounded 700"/>
              </a:defRPr>
            </a:lvl1pPr>
          </a:lstStyle>
          <a:p>
            <a:pPr>
              <a:defRPr/>
            </a:pPr>
            <a:r>
              <a:rPr lang="fr-FR"/>
              <a:t>Modifiez le style du titre</a:t>
            </a:r>
            <a:endParaRPr/>
          </a:p>
        </p:txBody>
      </p:sp>
      <p:sp>
        <p:nvSpPr>
          <p:cNvPr id="22" name="Espace réservé du texte 21"/>
          <p:cNvSpPr>
            <a:spLocks noGrp="1"/>
          </p:cNvSpPr>
          <p:nvPr>
            <p:ph type="body" sz="quarter" idx="13" hasCustomPrompt="1"/>
          </p:nvPr>
        </p:nvSpPr>
        <p:spPr bwMode="auto">
          <a:xfrm>
            <a:off x="1334531" y="1865871"/>
            <a:ext cx="8909219" cy="4318686"/>
          </a:xfrm>
        </p:spPr>
        <p:txBody>
          <a:bodyPr lIns="90000" numCol="1">
            <a:normAutofit/>
          </a:bodyPr>
          <a:lstStyle>
            <a:lvl1pPr marL="342900" indent="-342900">
              <a:buClr>
                <a:schemeClr val="accent3"/>
              </a:buClr>
              <a:buFont typeface="Wingdings"/>
              <a:buChar char="§"/>
              <a:defRPr sz="1500">
                <a:solidFill>
                  <a:schemeClr val="tx1">
                    <a:lumMod val="50000"/>
                    <a:lumOff val="50000"/>
                  </a:schemeClr>
                </a:solidFill>
                <a:latin typeface="Arial"/>
                <a:cs typeface="Arial"/>
              </a:defRPr>
            </a:lvl1pPr>
            <a:lvl2pPr>
              <a:defRPr sz="1300" cap="none">
                <a:solidFill>
                  <a:schemeClr val="tx1">
                    <a:lumMod val="50000"/>
                    <a:lumOff val="50000"/>
                  </a:schemeClr>
                </a:solidFill>
                <a:latin typeface="Arial"/>
                <a:cs typeface="Arial"/>
              </a:defRPr>
            </a:lvl2pPr>
          </a:lstStyle>
          <a:p>
            <a:pPr>
              <a:defRPr/>
            </a:pPr>
            <a:r>
              <a:rPr lang="fr-FR"/>
              <a:t>Modifier les styles du texte du masque</a:t>
            </a:r>
            <a:br>
              <a:rPr lang="fr-FR"/>
            </a:br>
            <a:r>
              <a:rPr lang="fr-FR"/>
              <a:t>Deuxième niveau</a:t>
            </a:r>
            <a:endParaRPr/>
          </a:p>
          <a:p>
            <a:pPr>
              <a:defRPr/>
            </a:pPr>
            <a:r>
              <a:rPr lang="fr-FR"/>
              <a:t>Troisième niveau</a:t>
            </a:r>
            <a:br>
              <a:rPr lang="fr-FR"/>
            </a:br>
            <a:r>
              <a:rPr lang="fr-FR"/>
              <a:t>Quatrième niveau</a:t>
            </a:r>
            <a:br>
              <a:rPr lang="fr-FR"/>
            </a:br>
            <a:r>
              <a:rPr lang="fr-FR"/>
              <a:t>Cinquième niveau</a:t>
            </a:r>
            <a:endParaRPr/>
          </a:p>
        </p:txBody>
      </p:sp>
      <p:pic>
        <p:nvPicPr>
          <p:cNvPr id="4" name="Image 3"/>
          <p:cNvPicPr>
            <a:picLocks noChangeAspect="1"/>
          </p:cNvPicPr>
          <p:nvPr userDrawn="1"/>
        </p:nvPicPr>
        <p:blipFill>
          <a:blip r:embed="rId3"/>
          <a:stretch/>
        </p:blipFill>
        <p:spPr bwMode="auto">
          <a:xfrm>
            <a:off x="738002" y="1764771"/>
            <a:ext cx="290286" cy="5093229"/>
          </a:xfrm>
          <a:prstGeom prst="rect">
            <a:avLst/>
          </a:prstGeom>
        </p:spPr>
      </p:pic>
      <p:pic>
        <p:nvPicPr>
          <p:cNvPr id="9" name="Image 8"/>
          <p:cNvPicPr>
            <a:picLocks noChangeAspect="1"/>
          </p:cNvPicPr>
          <p:nvPr userDrawn="1"/>
        </p:nvPicPr>
        <p:blipFill>
          <a:blip r:embed="rId4"/>
          <a:stretch/>
        </p:blipFill>
        <p:spPr bwMode="auto">
          <a:xfrm>
            <a:off x="10419463" y="315200"/>
            <a:ext cx="1417440" cy="1365264"/>
          </a:xfrm>
          <a:prstGeom prst="rect">
            <a:avLst/>
          </a:prstGeom>
        </p:spPr>
      </p:pic>
      <p:sp>
        <p:nvSpPr>
          <p:cNvPr id="11" name="Espace réservé du numéro de diapositive 5"/>
          <p:cNvSpPr>
            <a:spLocks noGrp="1"/>
          </p:cNvSpPr>
          <p:nvPr>
            <p:ph type="sldNum" sz="quarter" idx="4"/>
          </p:nvPr>
        </p:nvSpPr>
        <p:spPr bwMode="auto">
          <a:xfrm>
            <a:off x="10554454" y="6356348"/>
            <a:ext cx="1122405"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defRPr/>
            </a:pPr>
            <a:r>
              <a:rPr lang="fr-FR"/>
              <a:t>Page | </a:t>
            </a:r>
            <a:fld id="{8F9B7BFA-BF53-2A4E-A7D0-BCA8105A1428}" type="slidenum">
              <a:rPr lang="fr-FR"/>
              <a:t>‹N°›</a:t>
            </a:fld>
            <a:endParaRPr lang="fr-FR"/>
          </a:p>
        </p:txBody>
      </p:sp>
      <p:sp>
        <p:nvSpPr>
          <p:cNvPr id="3" name="Espace réservé du texte 21"/>
          <p:cNvSpPr>
            <a:spLocks noGrp="1"/>
          </p:cNvSpPr>
          <p:nvPr>
            <p:ph type="body" sz="quarter" idx="14"/>
          </p:nvPr>
        </p:nvSpPr>
        <p:spPr bwMode="auto">
          <a:xfrm>
            <a:off x="743466" y="1159415"/>
            <a:ext cx="9492045" cy="464163"/>
          </a:xfrm>
        </p:spPr>
        <p:txBody>
          <a:bodyPr>
            <a:normAutofit/>
          </a:bodyPr>
          <a:lstStyle>
            <a:lvl1pPr marL="0" indent="0">
              <a:buNone/>
              <a:defRPr sz="2000" b="1" i="0">
                <a:solidFill>
                  <a:schemeClr val="accent3"/>
                </a:solidFill>
                <a:latin typeface="Arial"/>
                <a:cs typeface="Arial"/>
              </a:defRPr>
            </a:lvl1pPr>
          </a:lstStyle>
          <a:p>
            <a:pPr>
              <a:defRPr/>
            </a:pPr>
            <a:r>
              <a:rPr lang="fr-FR"/>
              <a:t>Modifier les styles du texte du masque</a:t>
            </a:r>
            <a:br>
              <a:rPr lang="fr-FR"/>
            </a:br>
            <a:endParaRPr/>
          </a:p>
        </p:txBody>
      </p:sp>
      <p:pic>
        <p:nvPicPr>
          <p:cNvPr id="6" name="Picture 5" descr="A blue flag with yellow stars&#10;&#10;Description automatically generated"/>
          <p:cNvPicPr>
            <a:picLocks noChangeAspect="1"/>
          </p:cNvPicPr>
          <p:nvPr userDrawn="1"/>
        </p:nvPicPr>
        <p:blipFill>
          <a:blip r:embed="rId5"/>
          <a:stretch/>
        </p:blipFill>
        <p:spPr bwMode="auto">
          <a:xfrm>
            <a:off x="10626347" y="5107672"/>
            <a:ext cx="1062869" cy="10768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Diapositive de titre">
    <p:bg>
      <p:bgPr>
        <a:blipFill>
          <a:blip r:embed="rId2">
            <a:lum/>
          </a:blip>
          <a:srcRect t="10317" b="10317"/>
          <a:stretch/>
        </a:blipFill>
        <a:effectLst/>
      </p:bgPr>
    </p:bg>
    <p:spTree>
      <p:nvGrpSpPr>
        <p:cNvPr id="1" name=""/>
        <p:cNvGrpSpPr/>
        <p:nvPr/>
      </p:nvGrpSpPr>
      <p:grpSpPr bwMode="auto">
        <a:xfrm>
          <a:off x="0" y="0"/>
          <a:ext cx="0" cy="0"/>
          <a:chOff x="0" y="0"/>
          <a:chExt cx="0" cy="0"/>
        </a:xfrm>
      </p:grpSpPr>
      <p:sp>
        <p:nvSpPr>
          <p:cNvPr id="3" name="Sous-titre 2"/>
          <p:cNvSpPr>
            <a:spLocks noGrp="1"/>
          </p:cNvSpPr>
          <p:nvPr>
            <p:ph type="subTitle" idx="1" hasCustomPrompt="1"/>
          </p:nvPr>
        </p:nvSpPr>
        <p:spPr bwMode="auto">
          <a:xfrm>
            <a:off x="945290" y="5942229"/>
            <a:ext cx="6271485" cy="582139"/>
          </a:xfrm>
        </p:spPr>
        <p:txBody>
          <a:bodyPr>
            <a:noAutofit/>
          </a:bodyPr>
          <a:lstStyle>
            <a:lvl1pPr marL="0" marR="0" indent="0" algn="l" defTabSz="914400">
              <a:lnSpc>
                <a:spcPct val="100000"/>
              </a:lnSpc>
              <a:spcBef>
                <a:spcPts val="1000"/>
              </a:spcBef>
              <a:spcAft>
                <a:spcPts val="0"/>
              </a:spcAft>
              <a:buClrTx/>
              <a:buSzTx/>
              <a:buFont typeface="Arial"/>
              <a:buNone/>
              <a:defRPr sz="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sz="800" i="1">
                <a:solidFill>
                  <a:schemeClr val="bg1"/>
                </a:solidFill>
                <a:latin typeface="+mn-lt"/>
                <a:ea typeface="+mn-ea"/>
                <a:cs typeface="+mn-cs"/>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 UK participants in the GRANULAR project are supported by UKRI- Grant numbers 10039965 (James Hutton Institute) and 10041831 (University of Southampton).</a:t>
            </a:r>
            <a:endParaRPr lang="en-US" sz="800">
              <a:solidFill>
                <a:schemeClr val="bg1"/>
              </a:solidFill>
              <a:latin typeface="+mn-lt"/>
              <a:ea typeface="+mn-ea"/>
              <a:cs typeface="+mn-cs"/>
            </a:endParaRPr>
          </a:p>
        </p:txBody>
      </p:sp>
      <p:pic>
        <p:nvPicPr>
          <p:cNvPr id="8" name="Image 7"/>
          <p:cNvPicPr>
            <a:picLocks noChangeAspect="1"/>
          </p:cNvPicPr>
          <p:nvPr userDrawn="1"/>
        </p:nvPicPr>
        <p:blipFill>
          <a:blip r:embed="rId3"/>
          <a:stretch/>
        </p:blipFill>
        <p:spPr bwMode="auto">
          <a:xfrm>
            <a:off x="8350765" y="476052"/>
            <a:ext cx="2923227" cy="2815624"/>
          </a:xfrm>
          <a:prstGeom prst="rect">
            <a:avLst/>
          </a:prstGeom>
        </p:spPr>
      </p:pic>
      <p:pic>
        <p:nvPicPr>
          <p:cNvPr id="12" name="Image 11"/>
          <p:cNvPicPr>
            <a:picLocks noChangeAspect="1"/>
          </p:cNvPicPr>
          <p:nvPr userDrawn="1"/>
        </p:nvPicPr>
        <p:blipFill>
          <a:blip r:embed="rId4"/>
          <a:stretch/>
        </p:blipFill>
        <p:spPr bwMode="auto">
          <a:xfrm>
            <a:off x="581111" y="5264902"/>
            <a:ext cx="172651" cy="1593098"/>
          </a:xfrm>
          <a:prstGeom prst="rect">
            <a:avLst/>
          </a:prstGeom>
        </p:spPr>
      </p:pic>
      <p:sp>
        <p:nvSpPr>
          <p:cNvPr id="6" name="Espace réservé du texte 5"/>
          <p:cNvSpPr>
            <a:spLocks noGrp="1"/>
          </p:cNvSpPr>
          <p:nvPr>
            <p:ph type="body" sz="quarter" idx="11" hasCustomPrompt="1"/>
          </p:nvPr>
        </p:nvSpPr>
        <p:spPr bwMode="auto">
          <a:xfrm>
            <a:off x="944563" y="3052763"/>
            <a:ext cx="6272212" cy="1865312"/>
          </a:xfrm>
        </p:spPr>
        <p:txBody>
          <a:bodyPr>
            <a:normAutofit/>
          </a:bodyPr>
          <a:lstStyle>
            <a:lvl1pPr marL="0" indent="0">
              <a:buNone/>
              <a:defRPr sz="1500">
                <a:solidFill>
                  <a:schemeClr val="bg1"/>
                </a:solidFill>
                <a:latin typeface="Arial"/>
                <a:cs typeface="Arial"/>
              </a:defRPr>
            </a:lvl1pPr>
          </a:lstStyle>
          <a:p>
            <a:pPr>
              <a:defRPr/>
            </a:pPr>
            <a:r>
              <a:rPr lang="fr-FR"/>
              <a:t>Speaker e-mail</a:t>
            </a:r>
            <a:endParaRPr/>
          </a:p>
        </p:txBody>
      </p:sp>
      <p:sp>
        <p:nvSpPr>
          <p:cNvPr id="7" name="ZoneTexte 6"/>
          <p:cNvSpPr txBox="1"/>
          <p:nvPr userDrawn="1"/>
        </p:nvSpPr>
        <p:spPr bwMode="auto">
          <a:xfrm>
            <a:off x="8878241" y="3616086"/>
            <a:ext cx="1868273" cy="369332"/>
          </a:xfrm>
          <a:prstGeom prst="rect">
            <a:avLst/>
          </a:prstGeom>
          <a:noFill/>
        </p:spPr>
        <p:txBody>
          <a:bodyPr wrap="square" rtlCol="0">
            <a:spAutoFit/>
          </a:bodyPr>
          <a:lstStyle/>
          <a:p>
            <a:pPr>
              <a:defRPr/>
            </a:pPr>
            <a:r>
              <a:rPr lang="fr-BE" sz="1800" b="0" i="0" u="none" strike="noStrike">
                <a:solidFill>
                  <a:schemeClr val="bg1"/>
                </a:solidFill>
                <a:latin typeface="Arial"/>
                <a:ea typeface="Arial"/>
                <a:cs typeface="Arial"/>
              </a:rPr>
              <a:t>@ruralgranular</a:t>
            </a:r>
            <a:endParaRPr lang="fr-FR">
              <a:solidFill>
                <a:schemeClr val="bg1"/>
              </a:solidFill>
              <a:latin typeface="Arial"/>
              <a:cs typeface="Arial"/>
            </a:endParaRPr>
          </a:p>
        </p:txBody>
      </p:sp>
      <p:sp>
        <p:nvSpPr>
          <p:cNvPr id="10" name="ZoneTexte 9"/>
          <p:cNvSpPr txBox="1"/>
          <p:nvPr userDrawn="1"/>
        </p:nvSpPr>
        <p:spPr bwMode="auto">
          <a:xfrm>
            <a:off x="8878240" y="4137026"/>
            <a:ext cx="1868273" cy="369332"/>
          </a:xfrm>
          <a:prstGeom prst="rect">
            <a:avLst/>
          </a:prstGeom>
          <a:noFill/>
        </p:spPr>
        <p:txBody>
          <a:bodyPr wrap="square" rtlCol="0">
            <a:spAutoFit/>
          </a:bodyPr>
          <a:lstStyle/>
          <a:p>
            <a:pPr>
              <a:defRPr/>
            </a:pPr>
            <a:r>
              <a:rPr lang="fr-BE" sz="1800" b="0" i="0" u="none" strike="noStrike">
                <a:solidFill>
                  <a:schemeClr val="bg1"/>
                </a:solidFill>
                <a:latin typeface="Arial"/>
                <a:ea typeface="Arial"/>
                <a:cs typeface="Arial"/>
              </a:rPr>
              <a:t>@ruralgranular</a:t>
            </a:r>
            <a:endParaRPr lang="fr-FR">
              <a:solidFill>
                <a:schemeClr val="bg1"/>
              </a:solidFill>
              <a:latin typeface="Arial"/>
              <a:cs typeface="Arial"/>
            </a:endParaRPr>
          </a:p>
        </p:txBody>
      </p:sp>
      <p:sp>
        <p:nvSpPr>
          <p:cNvPr id="11" name="ZoneTexte 10"/>
          <p:cNvSpPr txBox="1"/>
          <p:nvPr userDrawn="1"/>
        </p:nvSpPr>
        <p:spPr bwMode="auto">
          <a:xfrm>
            <a:off x="8899088" y="5236624"/>
            <a:ext cx="2675328" cy="369332"/>
          </a:xfrm>
          <a:prstGeom prst="rect">
            <a:avLst/>
          </a:prstGeom>
          <a:noFill/>
        </p:spPr>
        <p:txBody>
          <a:bodyPr wrap="square" rtlCol="0">
            <a:spAutoFit/>
          </a:bodyPr>
          <a:lstStyle/>
          <a:p>
            <a:pPr>
              <a:defRPr/>
            </a:pPr>
            <a:r>
              <a:rPr lang="fr-BE" sz="1800" b="0" i="0" u="none" strike="noStrike">
                <a:solidFill>
                  <a:schemeClr val="bg1"/>
                </a:solidFill>
                <a:latin typeface="Arial"/>
                <a:ea typeface="Arial"/>
                <a:cs typeface="Arial"/>
              </a:rPr>
              <a:t>www.ruralgranular.eu</a:t>
            </a:r>
            <a:endParaRPr lang="fr-FR">
              <a:solidFill>
                <a:schemeClr val="bg1"/>
              </a:solidFill>
              <a:latin typeface="Arial"/>
              <a:cs typeface="Arial"/>
            </a:endParaRPr>
          </a:p>
        </p:txBody>
      </p:sp>
      <p:pic>
        <p:nvPicPr>
          <p:cNvPr id="13" name="Image 12"/>
          <p:cNvPicPr>
            <a:picLocks noChangeAspect="1"/>
          </p:cNvPicPr>
          <p:nvPr userDrawn="1"/>
        </p:nvPicPr>
        <p:blipFill>
          <a:blip r:embed="rId5"/>
          <a:stretch/>
        </p:blipFill>
        <p:spPr bwMode="auto">
          <a:xfrm>
            <a:off x="8350765" y="3565717"/>
            <a:ext cx="470072" cy="470072"/>
          </a:xfrm>
          <a:prstGeom prst="rect">
            <a:avLst/>
          </a:prstGeom>
        </p:spPr>
      </p:pic>
      <p:pic>
        <p:nvPicPr>
          <p:cNvPr id="14" name="Image 13"/>
          <p:cNvPicPr>
            <a:picLocks noChangeAspect="1"/>
          </p:cNvPicPr>
          <p:nvPr userDrawn="1"/>
        </p:nvPicPr>
        <p:blipFill>
          <a:blip r:embed="rId6"/>
          <a:stretch/>
        </p:blipFill>
        <p:spPr bwMode="auto">
          <a:xfrm>
            <a:off x="8361234" y="4128208"/>
            <a:ext cx="470072" cy="470072"/>
          </a:xfrm>
          <a:prstGeom prst="rect">
            <a:avLst/>
          </a:prstGeom>
        </p:spPr>
      </p:pic>
      <p:pic>
        <p:nvPicPr>
          <p:cNvPr id="15" name="Image 14"/>
          <p:cNvPicPr>
            <a:picLocks noChangeAspect="1"/>
          </p:cNvPicPr>
          <p:nvPr userDrawn="1"/>
        </p:nvPicPr>
        <p:blipFill>
          <a:blip r:embed="rId7"/>
          <a:stretch/>
        </p:blipFill>
        <p:spPr bwMode="auto">
          <a:xfrm>
            <a:off x="8350765" y="5257028"/>
            <a:ext cx="470072" cy="470072"/>
          </a:xfrm>
          <a:prstGeom prst="rect">
            <a:avLst/>
          </a:prstGeom>
        </p:spPr>
      </p:pic>
      <p:sp>
        <p:nvSpPr>
          <p:cNvPr id="16" name="ZoneTexte 15"/>
          <p:cNvSpPr txBox="1"/>
          <p:nvPr userDrawn="1"/>
        </p:nvSpPr>
        <p:spPr bwMode="auto">
          <a:xfrm>
            <a:off x="8909557" y="4670295"/>
            <a:ext cx="2675328" cy="369332"/>
          </a:xfrm>
          <a:prstGeom prst="rect">
            <a:avLst/>
          </a:prstGeom>
          <a:noFill/>
        </p:spPr>
        <p:txBody>
          <a:bodyPr wrap="square" rtlCol="0">
            <a:spAutoFit/>
          </a:bodyPr>
          <a:lstStyle/>
          <a:p>
            <a:pPr>
              <a:defRPr/>
            </a:pPr>
            <a:r>
              <a:rPr lang="fr-BE" sz="1800" b="0" i="0" u="none" strike="noStrike">
                <a:solidFill>
                  <a:schemeClr val="bg1"/>
                </a:solidFill>
                <a:latin typeface="Arial"/>
                <a:ea typeface="Arial"/>
                <a:cs typeface="Arial"/>
              </a:rPr>
              <a:t>@ruralgranular</a:t>
            </a:r>
            <a:endParaRPr lang="fr-FR">
              <a:solidFill>
                <a:schemeClr val="bg1"/>
              </a:solidFill>
              <a:latin typeface="Arial"/>
              <a:cs typeface="Arial"/>
            </a:endParaRPr>
          </a:p>
        </p:txBody>
      </p:sp>
      <p:pic>
        <p:nvPicPr>
          <p:cNvPr id="17" name="Image 16"/>
          <p:cNvPicPr>
            <a:picLocks noChangeAspect="1"/>
          </p:cNvPicPr>
          <p:nvPr userDrawn="1"/>
        </p:nvPicPr>
        <p:blipFill>
          <a:blip r:embed="rId8"/>
          <a:stretch/>
        </p:blipFill>
        <p:spPr bwMode="auto">
          <a:xfrm>
            <a:off x="8361234" y="4690699"/>
            <a:ext cx="470072" cy="470072"/>
          </a:xfrm>
          <a:prstGeom prst="rect">
            <a:avLst/>
          </a:prstGeom>
        </p:spPr>
      </p:pic>
      <p:sp>
        <p:nvSpPr>
          <p:cNvPr id="19" name="Espace réservé du texte 18"/>
          <p:cNvSpPr>
            <a:spLocks noGrp="1"/>
          </p:cNvSpPr>
          <p:nvPr>
            <p:ph type="body" sz="quarter" idx="12" hasCustomPrompt="1"/>
          </p:nvPr>
        </p:nvSpPr>
        <p:spPr bwMode="auto">
          <a:xfrm>
            <a:off x="944563" y="2310156"/>
            <a:ext cx="6272212" cy="465952"/>
          </a:xfrm>
        </p:spPr>
        <p:txBody>
          <a:bodyPr/>
          <a:lstStyle>
            <a:lvl1pPr marL="0" marR="0" indent="0" algn="l" defTabSz="914400">
              <a:lnSpc>
                <a:spcPct val="90000"/>
              </a:lnSpc>
              <a:spcBef>
                <a:spcPts val="1000"/>
              </a:spcBef>
              <a:spcAft>
                <a:spcPts val="0"/>
              </a:spcAft>
              <a:buClrTx/>
              <a:buSzTx/>
              <a:buFont typeface="Arial"/>
              <a:buNone/>
              <a:defRPr>
                <a:solidFill>
                  <a:srgbClr val="FFC000"/>
                </a:solidFill>
                <a:latin typeface="Museo Sans Rounded 700"/>
              </a:defRPr>
            </a:lvl1pPr>
          </a:lstStyle>
          <a:p>
            <a:pPr marL="0" marR="0" lvl="0" indent="0" algn="l" defTabSz="914400">
              <a:lnSpc>
                <a:spcPct val="90000"/>
              </a:lnSpc>
              <a:spcBef>
                <a:spcPts val="1000"/>
              </a:spcBef>
              <a:spcAft>
                <a:spcPts val="0"/>
              </a:spcAft>
              <a:buClrTx/>
              <a:buSzTx/>
              <a:buFont typeface="Arial"/>
              <a:buNone/>
              <a:defRPr/>
            </a:pPr>
            <a:r>
              <a:rPr lang="fr-FR"/>
              <a:t>THANK YOU</a:t>
            </a:r>
            <a:endParaRPr/>
          </a:p>
          <a:p>
            <a:pPr>
              <a:defRPr/>
            </a:pPr>
            <a:endParaRPr lang="fr-FR"/>
          </a:p>
        </p:txBody>
      </p:sp>
      <p:pic>
        <p:nvPicPr>
          <p:cNvPr id="2" name="Picture 1" descr="A black background with white text&#10;&#10;Description automatically generated"/>
          <p:cNvPicPr>
            <a:picLocks noChangeAspect="1"/>
          </p:cNvPicPr>
          <p:nvPr userDrawn="1"/>
        </p:nvPicPr>
        <p:blipFill>
          <a:blip r:embed="rId9"/>
          <a:stretch/>
        </p:blipFill>
        <p:spPr bwMode="auto">
          <a:xfrm>
            <a:off x="8350765" y="5891037"/>
            <a:ext cx="2889738" cy="6437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a:defRPr/>
            </a:pPr>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C4AB54-1B73-CE46-AEB7-A8E0ED17211B}" type="datetime1">
              <a:rPr lang="fr-BE"/>
              <a:t>21-04-26</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Page |</a:t>
            </a: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9B7BFA-BF53-2A4E-A7D0-BCA8105A1428}"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6.sv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6.sv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6.sv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6.sv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hyperlink" Target="mailto:Louise.chasset@payspyreneesmediterranee.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6.sv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16.sv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6.sv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16.sv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6.sv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4.jpe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6.sv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3"/>
          <p:cNvSpPr>
            <a:spLocks noGrp="1"/>
          </p:cNvSpPr>
          <p:nvPr>
            <p:ph type="body" sz="quarter" idx="10"/>
          </p:nvPr>
        </p:nvSpPr>
        <p:spPr bwMode="auto">
          <a:xfrm>
            <a:off x="1084039" y="3873924"/>
            <a:ext cx="10023922" cy="1448059"/>
          </a:xfrm>
        </p:spPr>
        <p:txBody>
          <a:bodyPr>
            <a:normAutofit fontScale="92500" lnSpcReduction="20000"/>
          </a:bodyPr>
          <a:lstStyle/>
          <a:p>
            <a:pPr algn="just" rtl="0">
              <a:lnSpc>
                <a:spcPct val="120000"/>
              </a:lnSpc>
              <a:buNone/>
            </a:pPr>
            <a:r>
              <a:rPr lang="fr-FR" sz="1800" b="0" dirty="0">
                <a:solidFill>
                  <a:schemeClr val="bg2"/>
                </a:solidFill>
              </a:rPr>
              <a:t>Les 8, 9 et 10 avril 2026, deux élues et une salariée sur Pays Pyrénées Méditerranée ont participé à une rencontre entre territoires ruraux aux Pays-Bas aux côtés de délégations italiennes, espagnoles et lituaniennes. Chercheurs, élus et agents de collectivités ont parcourus trois municipalités de l’Est du pays, à la rencontre de projets exemplaires en territoires ruraux, dont le point de départ est souvent la mobilisation citoyenne. Voici une synthèse des trois jours de visite.</a:t>
            </a:r>
          </a:p>
        </p:txBody>
      </p:sp>
      <p:pic>
        <p:nvPicPr>
          <p:cNvPr id="5" name="Image 4">
            <a:extLst>
              <a:ext uri="{FF2B5EF4-FFF2-40B4-BE49-F238E27FC236}">
                <a16:creationId xmlns:a16="http://schemas.microsoft.com/office/drawing/2014/main" id="{9E3F3DFE-13C6-E406-D38E-E6DD4AD66AD2}"/>
              </a:ext>
            </a:extLst>
          </p:cNvPr>
          <p:cNvPicPr>
            <a:picLocks noChangeAspect="1"/>
          </p:cNvPicPr>
          <p:nvPr/>
        </p:nvPicPr>
        <p:blipFill>
          <a:blip r:embed="rId4"/>
          <a:stretch>
            <a:fillRect/>
          </a:stretch>
        </p:blipFill>
        <p:spPr>
          <a:xfrm>
            <a:off x="10212140" y="332626"/>
            <a:ext cx="1558934" cy="1751774"/>
          </a:xfrm>
          <a:prstGeom prst="rect">
            <a:avLst/>
          </a:prstGeom>
        </p:spPr>
      </p:pic>
      <p:sp>
        <p:nvSpPr>
          <p:cNvPr id="2" name="Espace réservé du texte 3">
            <a:extLst>
              <a:ext uri="{FF2B5EF4-FFF2-40B4-BE49-F238E27FC236}">
                <a16:creationId xmlns:a16="http://schemas.microsoft.com/office/drawing/2014/main" id="{EFE94B36-8C47-BAB7-D497-4574B2A838C2}"/>
              </a:ext>
            </a:extLst>
          </p:cNvPr>
          <p:cNvSpPr txBox="1">
            <a:spLocks/>
          </p:cNvSpPr>
          <p:nvPr/>
        </p:nvSpPr>
        <p:spPr bwMode="auto">
          <a:xfrm>
            <a:off x="1076699" y="2479375"/>
            <a:ext cx="9276671" cy="1325725"/>
          </a:xfrm>
          <a:prstGeom prst="rect">
            <a:avLst/>
          </a:prstGeom>
        </p:spPr>
        <p:txBody>
          <a:bodyPr vert="horz" lIns="91440" tIns="45720" rIns="91440" bIns="45720" rtlCol="0">
            <a:normAutofit fontScale="92500"/>
          </a:bodyPr>
          <a:lstStyle>
            <a:lvl1pPr marL="0" indent="0" algn="l" defTabSz="914400">
              <a:lnSpc>
                <a:spcPct val="90000"/>
              </a:lnSpc>
              <a:spcBef>
                <a:spcPts val="1000"/>
              </a:spcBef>
              <a:buFont typeface="Arial"/>
              <a:buNone/>
              <a:defRPr sz="2500" b="1">
                <a:solidFill>
                  <a:schemeClr val="accent4"/>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rtl="0">
              <a:lnSpc>
                <a:spcPct val="100000"/>
              </a:lnSpc>
              <a:spcBef>
                <a:spcPts val="600"/>
              </a:spcBef>
            </a:pPr>
            <a:r>
              <a:rPr lang="fr-FR" sz="3600" dirty="0"/>
              <a:t>Rencontre aux Pays-Bas, avril 2026</a:t>
            </a:r>
          </a:p>
          <a:p>
            <a:pPr rtl="0">
              <a:lnSpc>
                <a:spcPct val="100000"/>
              </a:lnSpc>
              <a:spcBef>
                <a:spcPts val="600"/>
              </a:spcBef>
            </a:pPr>
            <a:r>
              <a:rPr lang="fr-FR" sz="3600" dirty="0"/>
              <a:t>Mobilisations citoyennes dans les villages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92C9E57-3678-135F-2A61-131A965E8FDD}"/>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E5995901-31A9-EA99-C940-A9CF88AD6359}"/>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1206AA2E-75F9-DD54-9639-22F6F3CC6FD1}"/>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9CC828CC-7271-ED5D-AE18-57E0D0D87F0C}"/>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Ferme expérimentale  de l’université, au plus proche des agriculteurs</a:t>
            </a:r>
            <a:endParaRPr lang="en-US" sz="2400" dirty="0">
              <a:solidFill>
                <a:schemeClr val="bg1"/>
              </a:solidFill>
            </a:endParaRPr>
          </a:p>
        </p:txBody>
      </p:sp>
      <p:sp>
        <p:nvSpPr>
          <p:cNvPr id="8" name="Segnaposto testo 2">
            <a:extLst>
              <a:ext uri="{FF2B5EF4-FFF2-40B4-BE49-F238E27FC236}">
                <a16:creationId xmlns:a16="http://schemas.microsoft.com/office/drawing/2014/main" id="{AADE7D68-141F-3603-CCC4-4A5CA28A1875}"/>
              </a:ext>
            </a:extLst>
          </p:cNvPr>
          <p:cNvSpPr txBox="1">
            <a:spLocks/>
          </p:cNvSpPr>
          <p:nvPr/>
        </p:nvSpPr>
        <p:spPr bwMode="auto">
          <a:xfrm>
            <a:off x="8601261" y="1850327"/>
            <a:ext cx="3584643" cy="4700109"/>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Centre d’expérimentation de l’université de Wageningen pour la production laitière : de la production du foin à la collecte du lait (80 vaches)</a:t>
            </a:r>
          </a:p>
          <a:p>
            <a:pPr>
              <a:buClr>
                <a:schemeClr val="bg1"/>
              </a:buClr>
              <a:buFont typeface="Arial" panose="020B0604020202020204" pitchFamily="34" charset="0"/>
              <a:buChar char="•"/>
              <a:defRPr/>
            </a:pPr>
            <a:r>
              <a:rPr lang="fr-FR" sz="1800" noProof="0" dirty="0">
                <a:solidFill>
                  <a:schemeClr val="bg1"/>
                </a:solidFill>
              </a:rPr>
              <a:t>Diminution de 50% des émissions d’ammoniac, diminution des protéines dans la nourriture, traite à la demande…</a:t>
            </a:r>
          </a:p>
          <a:p>
            <a:pPr>
              <a:buClr>
                <a:schemeClr val="bg1"/>
              </a:buClr>
              <a:buFont typeface="Arial" panose="020B0604020202020204" pitchFamily="34" charset="0"/>
              <a:buChar char="•"/>
              <a:defRPr/>
            </a:pPr>
            <a:r>
              <a:rPr lang="fr-FR" sz="1800" noProof="0" dirty="0">
                <a:solidFill>
                  <a:schemeClr val="bg1"/>
                </a:solidFill>
              </a:rPr>
              <a:t>Visites, conseils et accompagnement des agriculteurs du territoire</a:t>
            </a:r>
          </a:p>
        </p:txBody>
      </p:sp>
      <p:grpSp>
        <p:nvGrpSpPr>
          <p:cNvPr id="10" name="Groupe 9">
            <a:extLst>
              <a:ext uri="{FF2B5EF4-FFF2-40B4-BE49-F238E27FC236}">
                <a16:creationId xmlns:a16="http://schemas.microsoft.com/office/drawing/2014/main" id="{691DC737-FC55-FBA6-FC2F-6C0010B45420}"/>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B14EA9D0-D954-1C01-E826-5E091063F3F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7092FF7B-92FE-B1F0-4DB3-A4C1429212F2}"/>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Bronkhorst</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280089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1FADB9-1D82-6BF7-CF42-B8609087DA87}"/>
            </a:ext>
          </a:extLst>
        </p:cNvPr>
        <p:cNvGrpSpPr/>
        <p:nvPr/>
      </p:nvGrpSpPr>
      <p:grpSpPr bwMode="auto">
        <a:xfrm>
          <a:off x="0" y="0"/>
          <a:ext cx="0" cy="0"/>
          <a:chOff x="0" y="0"/>
          <a:chExt cx="0" cy="0"/>
        </a:xfrm>
      </p:grpSpPr>
      <p:pic>
        <p:nvPicPr>
          <p:cNvPr id="6" name="Image 5">
            <a:extLst>
              <a:ext uri="{FF2B5EF4-FFF2-40B4-BE49-F238E27FC236}">
                <a16:creationId xmlns:a16="http://schemas.microsoft.com/office/drawing/2014/main" id="{09504992-76D5-C4A7-46ED-0671D3522202}"/>
              </a:ext>
            </a:extLst>
          </p:cNvPr>
          <p:cNvPicPr>
            <a:picLocks noChangeAspect="1"/>
          </p:cNvPicPr>
          <p:nvPr/>
        </p:nvPicPr>
        <p:blipFill>
          <a:blip r:embed="rId4"/>
          <a:stretch>
            <a:fillRect/>
          </a:stretch>
        </p:blipFill>
        <p:spPr>
          <a:xfrm>
            <a:off x="-1" y="0"/>
            <a:ext cx="9497961" cy="7123471"/>
          </a:xfrm>
          <a:prstGeom prst="rect">
            <a:avLst/>
          </a:prstGeom>
        </p:spPr>
      </p:pic>
      <p:sp>
        <p:nvSpPr>
          <p:cNvPr id="4" name="Rectangle 3">
            <a:extLst>
              <a:ext uri="{FF2B5EF4-FFF2-40B4-BE49-F238E27FC236}">
                <a16:creationId xmlns:a16="http://schemas.microsoft.com/office/drawing/2014/main" id="{B4017AFC-9E70-269B-6E52-9F9F780E15CC}"/>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E709D4B9-C1FE-5E53-7DD0-DDCAD9215509}"/>
              </a:ext>
            </a:extLst>
          </p:cNvPr>
          <p:cNvSpPr txBox="1">
            <a:spLocks/>
          </p:cNvSpPr>
          <p:nvPr/>
        </p:nvSpPr>
        <p:spPr bwMode="auto">
          <a:xfrm>
            <a:off x="8493057" y="307563"/>
            <a:ext cx="3462723" cy="1512665"/>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Dans la municipalité, 30 ans de soutien à l’auto-détermination des villages</a:t>
            </a:r>
            <a:endParaRPr lang="en-US" sz="2400" dirty="0">
              <a:solidFill>
                <a:schemeClr val="bg1"/>
              </a:solidFill>
            </a:endParaRPr>
          </a:p>
        </p:txBody>
      </p:sp>
      <p:sp>
        <p:nvSpPr>
          <p:cNvPr id="8" name="Segnaposto testo 2">
            <a:extLst>
              <a:ext uri="{FF2B5EF4-FFF2-40B4-BE49-F238E27FC236}">
                <a16:creationId xmlns:a16="http://schemas.microsoft.com/office/drawing/2014/main" id="{F4210725-9317-A247-1822-72F19FB4311E}"/>
              </a:ext>
            </a:extLst>
          </p:cNvPr>
          <p:cNvSpPr txBox="1">
            <a:spLocks/>
          </p:cNvSpPr>
          <p:nvPr/>
        </p:nvSpPr>
        <p:spPr bwMode="auto">
          <a:xfrm>
            <a:off x="8601261" y="2022300"/>
            <a:ext cx="3584643" cy="3893581"/>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Condition de la réussite : le dialogue et la bonne entente entre citoyens (avant la relation citoyens - municipalité)</a:t>
            </a:r>
          </a:p>
          <a:p>
            <a:pPr>
              <a:buClr>
                <a:schemeClr val="bg1"/>
              </a:buClr>
              <a:buFont typeface="Arial" panose="020B0604020202020204" pitchFamily="34" charset="0"/>
              <a:buChar char="•"/>
              <a:defRPr/>
            </a:pPr>
            <a:r>
              <a:rPr lang="fr-FR" sz="1800" dirty="0">
                <a:solidFill>
                  <a:schemeClr val="bg1"/>
                </a:solidFill>
              </a:rPr>
              <a:t>Pour chaque projet, outil de réflexion et positionnement de l’action de la municipalité : depuis aucune action au portage public unilatéral</a:t>
            </a:r>
            <a:endParaRPr lang="en-US" sz="1800" dirty="0">
              <a:solidFill>
                <a:schemeClr val="bg1"/>
              </a:solidFill>
            </a:endParaRPr>
          </a:p>
        </p:txBody>
      </p:sp>
      <p:grpSp>
        <p:nvGrpSpPr>
          <p:cNvPr id="10" name="Groupe 9">
            <a:extLst>
              <a:ext uri="{FF2B5EF4-FFF2-40B4-BE49-F238E27FC236}">
                <a16:creationId xmlns:a16="http://schemas.microsoft.com/office/drawing/2014/main" id="{C3F6F319-9ACC-4288-9294-43E41E0707D3}"/>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D63F3376-87CE-1C95-0ECF-1F809D7E05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32315A52-FBAA-D603-8BBB-E4EFF8A68557}"/>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Panninguen</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3630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1FD9B50-28C2-0A1F-2DBD-1F103CC0C1FA}"/>
            </a:ext>
          </a:extLst>
        </p:cNvPr>
        <p:cNvGrpSpPr/>
        <p:nvPr/>
      </p:nvGrpSpPr>
      <p:grpSpPr bwMode="auto">
        <a:xfrm>
          <a:off x="0" y="0"/>
          <a:ext cx="0" cy="0"/>
          <a:chOff x="0" y="0"/>
          <a:chExt cx="0" cy="0"/>
        </a:xfrm>
      </p:grpSpPr>
      <p:pic>
        <p:nvPicPr>
          <p:cNvPr id="2" name="Image 1">
            <a:extLst>
              <a:ext uri="{FF2B5EF4-FFF2-40B4-BE49-F238E27FC236}">
                <a16:creationId xmlns:a16="http://schemas.microsoft.com/office/drawing/2014/main" id="{1F23FB71-0471-0314-E19E-4FFA7F1AA329}"/>
              </a:ext>
            </a:extLst>
          </p:cNvPr>
          <p:cNvPicPr>
            <a:picLocks noChangeAspect="1"/>
          </p:cNvPicPr>
          <p:nvPr/>
        </p:nvPicPr>
        <p:blipFill>
          <a:blip r:embed="rId4"/>
          <a:srcRect l="17109" r="17109"/>
          <a:stretch/>
        </p:blipFill>
        <p:spPr bwMode="auto">
          <a:xfrm>
            <a:off x="-1" y="-627951"/>
            <a:ext cx="8826813" cy="7547673"/>
          </a:xfrm>
          <a:prstGeom prst="rect">
            <a:avLst/>
          </a:prstGeom>
        </p:spPr>
      </p:pic>
      <p:sp>
        <p:nvSpPr>
          <p:cNvPr id="4" name="Rectangle 3">
            <a:extLst>
              <a:ext uri="{FF2B5EF4-FFF2-40B4-BE49-F238E27FC236}">
                <a16:creationId xmlns:a16="http://schemas.microsoft.com/office/drawing/2014/main" id="{8BC375B3-A700-373C-4DF3-6C73D8375EAC}"/>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3BD7E9C2-6911-4A38-B713-EA52353A900D}"/>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Associations et citoyens propriétaires et gestionnaires des installations sportives</a:t>
            </a:r>
            <a:endParaRPr lang="en-US" sz="2400" dirty="0">
              <a:solidFill>
                <a:schemeClr val="bg1"/>
              </a:solidFill>
            </a:endParaRPr>
          </a:p>
        </p:txBody>
      </p:sp>
      <p:grpSp>
        <p:nvGrpSpPr>
          <p:cNvPr id="10" name="Groupe 9">
            <a:extLst>
              <a:ext uri="{FF2B5EF4-FFF2-40B4-BE49-F238E27FC236}">
                <a16:creationId xmlns:a16="http://schemas.microsoft.com/office/drawing/2014/main" id="{3A9AE343-D761-4DB2-3A55-5E714039A8CD}"/>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6472C3EF-3706-773E-2059-B849AECDA2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B3BCB590-E96C-22F3-9836-DB932D298A28}"/>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Panninguen</a:t>
              </a:r>
              <a:endParaRPr lang="en-US" sz="1800" dirty="0">
                <a:solidFill>
                  <a:schemeClr val="bg1"/>
                </a:solidFill>
              </a:endParaRPr>
            </a:p>
          </p:txBody>
        </p:sp>
      </p:grpSp>
      <p:sp>
        <p:nvSpPr>
          <p:cNvPr id="3" name="Segnaposto testo 2">
            <a:extLst>
              <a:ext uri="{FF2B5EF4-FFF2-40B4-BE49-F238E27FC236}">
                <a16:creationId xmlns:a16="http://schemas.microsoft.com/office/drawing/2014/main" id="{F3728D4C-09D2-3A6C-2B7C-D6CD6588C293}"/>
              </a:ext>
            </a:extLst>
          </p:cNvPr>
          <p:cNvSpPr txBox="1">
            <a:spLocks/>
          </p:cNvSpPr>
          <p:nvPr/>
        </p:nvSpPr>
        <p:spPr bwMode="auto">
          <a:xfrm>
            <a:off x="8547158" y="2016419"/>
            <a:ext cx="3584643" cy="4059319"/>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Point de départ : la bonne entente entre les associations</a:t>
            </a:r>
          </a:p>
          <a:p>
            <a:pPr>
              <a:buClr>
                <a:schemeClr val="bg1"/>
              </a:buClr>
              <a:buFont typeface="Arial" panose="020B0604020202020204" pitchFamily="34" charset="0"/>
              <a:buChar char="•"/>
              <a:defRPr/>
            </a:pPr>
            <a:r>
              <a:rPr lang="fr-FR" sz="1800" dirty="0">
                <a:solidFill>
                  <a:schemeClr val="bg1"/>
                </a:solidFill>
              </a:rPr>
              <a:t>Construction d’un centre sportif (terrains extérieurs, vestiaires et buvette)</a:t>
            </a:r>
          </a:p>
          <a:p>
            <a:pPr>
              <a:buClr>
                <a:schemeClr val="bg1"/>
              </a:buClr>
              <a:buFont typeface="Arial" panose="020B0604020202020204" pitchFamily="34" charset="0"/>
              <a:buChar char="•"/>
              <a:defRPr/>
            </a:pPr>
            <a:r>
              <a:rPr lang="fr-FR" sz="1800" dirty="0">
                <a:solidFill>
                  <a:schemeClr val="bg1"/>
                </a:solidFill>
              </a:rPr>
              <a:t>Financements multiples : municipalité, citoyens, emprunt (remboursé grâce à location des équipements)</a:t>
            </a:r>
          </a:p>
          <a:p>
            <a:pPr>
              <a:buClr>
                <a:schemeClr val="bg1"/>
              </a:buClr>
              <a:buFont typeface="Arial" panose="020B0604020202020204" pitchFamily="34" charset="0"/>
              <a:buChar char="•"/>
              <a:defRPr/>
            </a:pPr>
            <a:r>
              <a:rPr lang="fr-FR" sz="1800" dirty="0">
                <a:solidFill>
                  <a:schemeClr val="bg1"/>
                </a:solidFill>
              </a:rPr>
              <a:t>Entretien et gestion des infrastructures par des volontaires</a:t>
            </a:r>
            <a:endParaRPr lang="en-US" sz="1800" dirty="0">
              <a:solidFill>
                <a:schemeClr val="bg1"/>
              </a:solidFill>
            </a:endParaRPr>
          </a:p>
        </p:txBody>
      </p:sp>
    </p:spTree>
    <p:custDataLst>
      <p:tags r:id="rId1"/>
    </p:custDataLst>
    <p:extLst>
      <p:ext uri="{BB962C8B-B14F-4D97-AF65-F5344CB8AC3E}">
        <p14:creationId xmlns:p14="http://schemas.microsoft.com/office/powerpoint/2010/main" val="168984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FCB6445-A278-76E0-0D4B-4BDA37F7096F}"/>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2F7A5197-836A-12E1-E4C6-235DABF88855}"/>
              </a:ext>
            </a:extLst>
          </p:cNvPr>
          <p:cNvPicPr>
            <a:picLocks noChangeAspect="1"/>
          </p:cNvPicPr>
          <p:nvPr/>
        </p:nvPicPr>
        <p:blipFill>
          <a:blip r:embed="rId4"/>
          <a:srcRect t="18539" b="18539"/>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F29B7316-E8E3-D94A-09CF-6C1C31B1551C}"/>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0C6C1E51-D92F-7013-A613-BB290748698A}"/>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Une tour au milieu des blockhaus pour observer la biodiversité en zone humide</a:t>
            </a:r>
            <a:endParaRPr lang="en-US" sz="2400" dirty="0">
              <a:solidFill>
                <a:schemeClr val="bg1"/>
              </a:solidFill>
            </a:endParaRPr>
          </a:p>
        </p:txBody>
      </p:sp>
      <p:sp>
        <p:nvSpPr>
          <p:cNvPr id="8" name="Segnaposto testo 2">
            <a:extLst>
              <a:ext uri="{FF2B5EF4-FFF2-40B4-BE49-F238E27FC236}">
                <a16:creationId xmlns:a16="http://schemas.microsoft.com/office/drawing/2014/main" id="{FD6556AF-DE38-E690-A06F-07ADEE030D99}"/>
              </a:ext>
            </a:extLst>
          </p:cNvPr>
          <p:cNvSpPr txBox="1">
            <a:spLocks/>
          </p:cNvSpPr>
          <p:nvPr/>
        </p:nvSpPr>
        <p:spPr bwMode="auto">
          <a:xfrm>
            <a:off x="8547158" y="2182510"/>
            <a:ext cx="3584643" cy="928973"/>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Territoire anciennement touristique avant l’accès facile aux plages méditerranéennes</a:t>
            </a:r>
          </a:p>
          <a:p>
            <a:pPr>
              <a:buClr>
                <a:schemeClr val="bg1"/>
              </a:buClr>
              <a:buFont typeface="Arial" panose="020B0604020202020204" pitchFamily="34" charset="0"/>
              <a:buChar char="•"/>
              <a:defRPr/>
            </a:pPr>
            <a:r>
              <a:rPr lang="fr-FR" sz="1800" dirty="0">
                <a:solidFill>
                  <a:schemeClr val="bg1"/>
                </a:solidFill>
              </a:rPr>
              <a:t>Construction d’une tour pour attirer les visiteurs : point de vue sur la tourbière</a:t>
            </a:r>
          </a:p>
          <a:p>
            <a:pPr>
              <a:buClr>
                <a:schemeClr val="bg1"/>
              </a:buClr>
              <a:buFont typeface="Arial" panose="020B0604020202020204" pitchFamily="34" charset="0"/>
              <a:buChar char="•"/>
              <a:defRPr/>
            </a:pPr>
            <a:r>
              <a:rPr lang="fr-FR" sz="1800" dirty="0">
                <a:solidFill>
                  <a:schemeClr val="bg1"/>
                </a:solidFill>
              </a:rPr>
              <a:t>Parcours patrimonial au sol et dans la tour sur la seconde guerre mondiale</a:t>
            </a:r>
            <a:endParaRPr lang="en-US" sz="1800" dirty="0">
              <a:solidFill>
                <a:schemeClr val="bg1"/>
              </a:solidFill>
            </a:endParaRPr>
          </a:p>
        </p:txBody>
      </p:sp>
      <p:grpSp>
        <p:nvGrpSpPr>
          <p:cNvPr id="10" name="Groupe 9">
            <a:extLst>
              <a:ext uri="{FF2B5EF4-FFF2-40B4-BE49-F238E27FC236}">
                <a16:creationId xmlns:a16="http://schemas.microsoft.com/office/drawing/2014/main" id="{1366CCB3-C7C9-F56E-598B-B2C888602482}"/>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965EBAD5-3CBA-D59C-9C54-CB212DDEF75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E26B30F6-6CD0-8D6F-6B26-6BE6B2A775E0}"/>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Panninguen</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299162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ous-titre 1"/>
          <p:cNvSpPr>
            <a:spLocks noGrp="1"/>
          </p:cNvSpPr>
          <p:nvPr>
            <p:ph type="subTitle" idx="1"/>
          </p:nvPr>
        </p:nvSpPr>
        <p:spPr bwMode="auto"/>
        <p:txBody>
          <a:bodyPr/>
          <a:lstStyle/>
          <a:p>
            <a:pPr>
              <a:defRPr/>
            </a:pPr>
            <a:endParaRPr lang="fr-FR"/>
          </a:p>
        </p:txBody>
      </p:sp>
      <p:sp>
        <p:nvSpPr>
          <p:cNvPr id="3" name="Espace réservé du texte 2"/>
          <p:cNvSpPr>
            <a:spLocks noGrp="1"/>
          </p:cNvSpPr>
          <p:nvPr>
            <p:ph type="body" sz="quarter" idx="11"/>
          </p:nvPr>
        </p:nvSpPr>
        <p:spPr bwMode="auto">
          <a:xfrm>
            <a:off x="1127133" y="2847594"/>
            <a:ext cx="6272212" cy="582139"/>
          </a:xfrm>
        </p:spPr>
        <p:txBody>
          <a:bodyPr/>
          <a:lstStyle/>
          <a:p>
            <a:pPr>
              <a:defRPr/>
            </a:pPr>
            <a:r>
              <a:rPr lang="fr-FR" dirty="0">
                <a:hlinkClick r:id="rId4"/>
              </a:rPr>
              <a:t>louise.chasset@payspyreneesmediterranee.org</a:t>
            </a:r>
            <a:r>
              <a:rPr lang="fr-FR" dirty="0"/>
              <a:t> </a:t>
            </a:r>
          </a:p>
        </p:txBody>
      </p:sp>
      <p:sp>
        <p:nvSpPr>
          <p:cNvPr id="4" name="Espace réservé du texte 3"/>
          <p:cNvSpPr>
            <a:spLocks noGrp="1"/>
          </p:cNvSpPr>
          <p:nvPr>
            <p:ph type="body" sz="quarter" idx="12"/>
          </p:nvPr>
        </p:nvSpPr>
        <p:spPr bwMode="auto">
          <a:xfrm>
            <a:off x="1097637" y="1515353"/>
            <a:ext cx="5981589" cy="1376941"/>
          </a:xfrm>
        </p:spPr>
        <p:txBody>
          <a:bodyPr>
            <a:normAutofit lnSpcReduction="10000"/>
          </a:bodyPr>
          <a:lstStyle/>
          <a:p>
            <a:pPr>
              <a:defRPr/>
            </a:pPr>
            <a:r>
              <a:rPr lang="fr-FR" sz="2000" dirty="0">
                <a:latin typeface="Arial" panose="020B0604020202020204" pitchFamily="34" charset="0"/>
                <a:cs typeface="Arial" panose="020B0604020202020204" pitchFamily="34" charset="0"/>
              </a:rPr>
              <a:t>Une rencontre organisée dans le cadre du projet de recherche GRANULAR. Merci à Bibi, Kimberly et Simone de l’association P10 et de la municipalité de Hof van Twente pour l’accueil professionnel et chaleureux sur leur territoire.</a:t>
            </a:r>
          </a:p>
        </p:txBody>
      </p:sp>
      <p:pic>
        <p:nvPicPr>
          <p:cNvPr id="5" name="Image 4">
            <a:extLst>
              <a:ext uri="{FF2B5EF4-FFF2-40B4-BE49-F238E27FC236}">
                <a16:creationId xmlns:a16="http://schemas.microsoft.com/office/drawing/2014/main" id="{B8786ED6-8F7C-ECAC-7883-16D52D0667D6}"/>
              </a:ext>
            </a:extLst>
          </p:cNvPr>
          <p:cNvPicPr>
            <a:picLocks noChangeAspect="1"/>
          </p:cNvPicPr>
          <p:nvPr/>
        </p:nvPicPr>
        <p:blipFill>
          <a:blip r:embed="rId5"/>
          <a:stretch>
            <a:fillRect/>
          </a:stretch>
        </p:blipFill>
        <p:spPr bwMode="auto">
          <a:xfrm>
            <a:off x="1097637" y="3800262"/>
            <a:ext cx="1558934" cy="1751774"/>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5D9E5FC-FB6E-5490-4118-F55E58922B9A}"/>
            </a:ext>
          </a:extLst>
        </p:cNvPr>
        <p:cNvGrpSpPr/>
        <p:nvPr/>
      </p:nvGrpSpPr>
      <p:grpSpPr bwMode="auto">
        <a:xfrm>
          <a:off x="0" y="0"/>
          <a:ext cx="0" cy="0"/>
          <a:chOff x="0" y="0"/>
          <a:chExt cx="0" cy="0"/>
        </a:xfrm>
      </p:grpSpPr>
      <p:sp>
        <p:nvSpPr>
          <p:cNvPr id="13" name="Rectangle 12">
            <a:extLst>
              <a:ext uri="{FF2B5EF4-FFF2-40B4-BE49-F238E27FC236}">
                <a16:creationId xmlns:a16="http://schemas.microsoft.com/office/drawing/2014/main" id="{99264320-ACE5-E2F7-E6F0-57EC36681412}"/>
              </a:ext>
            </a:extLst>
          </p:cNvPr>
          <p:cNvSpPr/>
          <p:nvPr/>
        </p:nvSpPr>
        <p:spPr>
          <a:xfrm>
            <a:off x="0" y="-43434"/>
            <a:ext cx="8247888" cy="6947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0A697FB-52CA-86E8-0FD5-42F915B7881E}"/>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2F5B19A9-B800-3E50-D0E0-4660D7D85D77}"/>
              </a:ext>
            </a:extLst>
          </p:cNvPr>
          <p:cNvSpPr txBox="1">
            <a:spLocks/>
          </p:cNvSpPr>
          <p:nvPr/>
        </p:nvSpPr>
        <p:spPr bwMode="auto">
          <a:xfrm>
            <a:off x="8493057" y="307563"/>
            <a:ext cx="3692847" cy="551783"/>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L’association P10</a:t>
            </a:r>
            <a:endParaRPr lang="en-US" sz="2400" dirty="0">
              <a:solidFill>
                <a:schemeClr val="bg1"/>
              </a:solidFill>
            </a:endParaRPr>
          </a:p>
        </p:txBody>
      </p:sp>
      <p:sp>
        <p:nvSpPr>
          <p:cNvPr id="8" name="Segnaposto testo 2">
            <a:extLst>
              <a:ext uri="{FF2B5EF4-FFF2-40B4-BE49-F238E27FC236}">
                <a16:creationId xmlns:a16="http://schemas.microsoft.com/office/drawing/2014/main" id="{01D4C0FD-43D0-1702-6EAF-CAF0AD480B91}"/>
              </a:ext>
            </a:extLst>
          </p:cNvPr>
          <p:cNvSpPr txBox="1">
            <a:spLocks/>
          </p:cNvSpPr>
          <p:nvPr/>
        </p:nvSpPr>
        <p:spPr bwMode="auto">
          <a:xfrm>
            <a:off x="8493057" y="1056370"/>
            <a:ext cx="3453137" cy="4629102"/>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Association des communes rurales des Pays-Bas</a:t>
            </a:r>
          </a:p>
          <a:p>
            <a:pPr>
              <a:buClr>
                <a:schemeClr val="bg1"/>
              </a:buClr>
              <a:buFont typeface="Arial" panose="020B0604020202020204" pitchFamily="34" charset="0"/>
              <a:buChar char="•"/>
              <a:defRPr/>
            </a:pPr>
            <a:endParaRPr lang="fr-FR" sz="1800" dirty="0">
              <a:solidFill>
                <a:schemeClr val="bg1"/>
              </a:solidFill>
            </a:endParaRPr>
          </a:p>
          <a:p>
            <a:pPr>
              <a:buClr>
                <a:schemeClr val="bg1"/>
              </a:buClr>
              <a:buFont typeface="Arial" panose="020B0604020202020204" pitchFamily="34" charset="0"/>
              <a:buChar char="•"/>
              <a:defRPr/>
            </a:pPr>
            <a:r>
              <a:rPr lang="fr-FR" sz="1800" dirty="0">
                <a:solidFill>
                  <a:schemeClr val="bg1"/>
                </a:solidFill>
              </a:rPr>
              <a:t>34 membres</a:t>
            </a:r>
          </a:p>
          <a:p>
            <a:pPr>
              <a:buClr>
                <a:schemeClr val="bg1"/>
              </a:buClr>
              <a:buFont typeface="Arial" panose="020B0604020202020204" pitchFamily="34" charset="0"/>
              <a:buChar char="•"/>
              <a:defRPr/>
            </a:pPr>
            <a:r>
              <a:rPr lang="fr-FR" sz="1800" dirty="0">
                <a:solidFill>
                  <a:schemeClr val="bg1"/>
                </a:solidFill>
              </a:rPr>
              <a:t>1,2 millions d’habitants</a:t>
            </a:r>
          </a:p>
          <a:p>
            <a:pPr>
              <a:buClr>
                <a:schemeClr val="bg1"/>
              </a:buClr>
              <a:buFont typeface="Arial" panose="020B0604020202020204" pitchFamily="34" charset="0"/>
              <a:buChar char="•"/>
              <a:defRPr/>
            </a:pPr>
            <a:r>
              <a:rPr lang="en-US" sz="1800" dirty="0">
                <a:solidFill>
                  <a:schemeClr val="bg1"/>
                </a:solidFill>
              </a:rPr>
              <a:t>15 </a:t>
            </a:r>
            <a:r>
              <a:rPr lang="fr-FR" sz="1800" noProof="0" dirty="0">
                <a:solidFill>
                  <a:schemeClr val="bg1"/>
                </a:solidFill>
              </a:rPr>
              <a:t>ans d’existence</a:t>
            </a:r>
          </a:p>
          <a:p>
            <a:pPr>
              <a:buClr>
                <a:schemeClr val="bg1"/>
              </a:buClr>
              <a:buFont typeface="Arial" panose="020B0604020202020204" pitchFamily="34" charset="0"/>
              <a:buChar char="•"/>
              <a:defRPr/>
            </a:pPr>
            <a:endParaRPr lang="fr-FR" sz="1800" dirty="0">
              <a:solidFill>
                <a:schemeClr val="bg1"/>
              </a:solidFill>
            </a:endParaRPr>
          </a:p>
          <a:p>
            <a:pPr>
              <a:buClr>
                <a:schemeClr val="bg1"/>
              </a:buClr>
              <a:buFont typeface="Arial" panose="020B0604020202020204" pitchFamily="34" charset="0"/>
              <a:buChar char="•"/>
              <a:defRPr/>
            </a:pPr>
            <a:r>
              <a:rPr lang="fr-FR" sz="1800" dirty="0">
                <a:solidFill>
                  <a:schemeClr val="bg1"/>
                </a:solidFill>
              </a:rPr>
              <a:t>Porte la voix de la ruralité auprès des instances nationales et européennes</a:t>
            </a:r>
          </a:p>
          <a:p>
            <a:pPr>
              <a:buClr>
                <a:schemeClr val="bg1"/>
              </a:buClr>
              <a:buFont typeface="Arial" panose="020B0604020202020204" pitchFamily="34" charset="0"/>
              <a:buChar char="•"/>
              <a:defRPr/>
            </a:pPr>
            <a:r>
              <a:rPr lang="fr-FR" sz="1800" dirty="0">
                <a:solidFill>
                  <a:schemeClr val="bg1"/>
                </a:solidFill>
              </a:rPr>
              <a:t>Organise les échanges entre paires et porte des études</a:t>
            </a:r>
          </a:p>
        </p:txBody>
      </p:sp>
      <p:grpSp>
        <p:nvGrpSpPr>
          <p:cNvPr id="10" name="Groupe 9">
            <a:extLst>
              <a:ext uri="{FF2B5EF4-FFF2-40B4-BE49-F238E27FC236}">
                <a16:creationId xmlns:a16="http://schemas.microsoft.com/office/drawing/2014/main" id="{D74AF4FD-455D-156B-3BD3-79BAA6E0ECEF}"/>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5428E0FA-6F73-0050-7B2E-65DB40B4A5A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84F008A3-D050-1539-1073-455C4FE63A14}"/>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a:solidFill>
                    <a:schemeClr val="bg1"/>
                  </a:solidFill>
                </a:rPr>
                <a:t>Hof van Twente</a:t>
              </a:r>
              <a:endParaRPr lang="en-US" sz="1800" dirty="0">
                <a:solidFill>
                  <a:schemeClr val="bg1"/>
                </a:solidFill>
              </a:endParaRPr>
            </a:p>
          </p:txBody>
        </p:sp>
      </p:grpSp>
      <p:pic>
        <p:nvPicPr>
          <p:cNvPr id="6" name="Image 5">
            <a:extLst>
              <a:ext uri="{FF2B5EF4-FFF2-40B4-BE49-F238E27FC236}">
                <a16:creationId xmlns:a16="http://schemas.microsoft.com/office/drawing/2014/main" id="{049FACC7-FDC1-6D28-7CA9-4955E7C5F559}"/>
              </a:ext>
            </a:extLst>
          </p:cNvPr>
          <p:cNvPicPr>
            <a:picLocks noChangeAspect="1"/>
          </p:cNvPicPr>
          <p:nvPr/>
        </p:nvPicPr>
        <p:blipFill>
          <a:blip r:embed="rId5"/>
          <a:srcRect r="17022"/>
          <a:stretch>
            <a:fillRect/>
          </a:stretch>
        </p:blipFill>
        <p:spPr>
          <a:xfrm>
            <a:off x="1288026" y="574620"/>
            <a:ext cx="6607278" cy="6141380"/>
          </a:xfrm>
          <a:prstGeom prst="rect">
            <a:avLst/>
          </a:prstGeom>
        </p:spPr>
      </p:pic>
      <p:pic>
        <p:nvPicPr>
          <p:cNvPr id="12" name="Image 11">
            <a:extLst>
              <a:ext uri="{FF2B5EF4-FFF2-40B4-BE49-F238E27FC236}">
                <a16:creationId xmlns:a16="http://schemas.microsoft.com/office/drawing/2014/main" id="{CA3C386B-BEC6-BB06-D9E2-6F1E1F6FF08D}"/>
              </a:ext>
            </a:extLst>
          </p:cNvPr>
          <p:cNvPicPr>
            <a:picLocks noChangeAspect="1"/>
          </p:cNvPicPr>
          <p:nvPr/>
        </p:nvPicPr>
        <p:blipFill>
          <a:blip r:embed="rId6"/>
          <a:stretch>
            <a:fillRect/>
          </a:stretch>
        </p:blipFill>
        <p:spPr>
          <a:xfrm>
            <a:off x="555619" y="1056370"/>
            <a:ext cx="2625020" cy="1194620"/>
          </a:xfrm>
          <a:prstGeom prst="rect">
            <a:avLst/>
          </a:prstGeom>
        </p:spPr>
      </p:pic>
    </p:spTree>
    <p:custDataLst>
      <p:tags r:id="rId1"/>
    </p:custDataLst>
    <p:extLst>
      <p:ext uri="{BB962C8B-B14F-4D97-AF65-F5344CB8AC3E}">
        <p14:creationId xmlns:p14="http://schemas.microsoft.com/office/powerpoint/2010/main" val="259488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21814D6-001C-6BCB-B8E0-23209F003BB4}"/>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EC579BB7-F3AC-4A52-6A9C-5506EB727A3F}"/>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B8866AEA-1435-28E2-5C72-63D8F9E3EEB4}"/>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D902E18B-E47A-CA13-5FB3-4C1AA93E7823}"/>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Conversion d’un élevage de porcs en biologique</a:t>
            </a:r>
            <a:endParaRPr lang="en-US" sz="2400" dirty="0">
              <a:solidFill>
                <a:schemeClr val="bg1"/>
              </a:solidFill>
            </a:endParaRPr>
          </a:p>
        </p:txBody>
      </p:sp>
      <p:sp>
        <p:nvSpPr>
          <p:cNvPr id="8" name="Segnaposto testo 2">
            <a:extLst>
              <a:ext uri="{FF2B5EF4-FFF2-40B4-BE49-F238E27FC236}">
                <a16:creationId xmlns:a16="http://schemas.microsoft.com/office/drawing/2014/main" id="{E416038C-771B-C648-AFC8-A8317CCA6B11}"/>
              </a:ext>
            </a:extLst>
          </p:cNvPr>
          <p:cNvSpPr txBox="1">
            <a:spLocks/>
          </p:cNvSpPr>
          <p:nvPr/>
        </p:nvSpPr>
        <p:spPr bwMode="auto">
          <a:xfrm>
            <a:off x="8547158" y="1673590"/>
            <a:ext cx="3369539" cy="4041982"/>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Projet de succession et projet d’</a:t>
            </a:r>
            <a:r>
              <a:rPr lang="fr-FR" sz="1800" dirty="0" err="1">
                <a:solidFill>
                  <a:schemeClr val="bg1"/>
                </a:solidFill>
              </a:rPr>
              <a:t>extention</a:t>
            </a:r>
            <a:r>
              <a:rPr lang="fr-FR" sz="1800" dirty="0">
                <a:solidFill>
                  <a:schemeClr val="bg1"/>
                </a:solidFill>
              </a:rPr>
              <a:t> en conventionnel mais interrogations sur stabilité financière et rôle sociétal</a:t>
            </a:r>
          </a:p>
          <a:p>
            <a:pPr>
              <a:buClr>
                <a:schemeClr val="bg1"/>
              </a:buClr>
              <a:buFont typeface="Arial" panose="020B0604020202020204" pitchFamily="34" charset="0"/>
              <a:buChar char="•"/>
              <a:defRPr/>
            </a:pPr>
            <a:r>
              <a:rPr lang="fr-FR" sz="1800" dirty="0">
                <a:solidFill>
                  <a:schemeClr val="bg1"/>
                </a:solidFill>
              </a:rPr>
              <a:t>Débouchés via une coopérative de 20 éleveurs, prix fixés à l’avance</a:t>
            </a:r>
          </a:p>
          <a:p>
            <a:pPr>
              <a:buClr>
                <a:schemeClr val="bg1"/>
              </a:buClr>
              <a:buFont typeface="Arial" panose="020B0604020202020204" pitchFamily="34" charset="0"/>
              <a:buChar char="•"/>
              <a:defRPr/>
            </a:pPr>
            <a:r>
              <a:rPr lang="fr-FR" sz="1800" dirty="0">
                <a:solidFill>
                  <a:schemeClr val="bg1"/>
                </a:solidFill>
              </a:rPr>
              <a:t>Financement LEADER pour développer l’accueil à la ferme</a:t>
            </a:r>
          </a:p>
          <a:p>
            <a:pPr>
              <a:buClr>
                <a:schemeClr val="bg1"/>
              </a:buClr>
              <a:buFont typeface="Arial" panose="020B0604020202020204" pitchFamily="34" charset="0"/>
              <a:buChar char="•"/>
              <a:defRPr/>
            </a:pPr>
            <a:r>
              <a:rPr lang="fr-FR" sz="1800" dirty="0">
                <a:solidFill>
                  <a:schemeClr val="bg1"/>
                </a:solidFill>
              </a:rPr>
              <a:t>Participation à la une formation entre agriculteurs du monde entier</a:t>
            </a:r>
          </a:p>
          <a:p>
            <a:pPr>
              <a:buClr>
                <a:schemeClr val="bg1"/>
              </a:buClr>
              <a:buFont typeface="Arial" panose="020B0604020202020204" pitchFamily="34" charset="0"/>
              <a:buChar char="•"/>
              <a:defRPr/>
            </a:pPr>
            <a:endParaRPr lang="fr-FR" sz="1800" dirty="0">
              <a:solidFill>
                <a:schemeClr val="bg1"/>
              </a:solidFill>
            </a:endParaRPr>
          </a:p>
          <a:p>
            <a:pPr>
              <a:buClr>
                <a:schemeClr val="bg1"/>
              </a:buClr>
              <a:buFont typeface="Arial" panose="020B0604020202020204" pitchFamily="34" charset="0"/>
              <a:buChar char="•"/>
              <a:defRPr/>
            </a:pPr>
            <a:endParaRPr lang="en-US" sz="1800" dirty="0">
              <a:solidFill>
                <a:schemeClr val="bg1"/>
              </a:solidFill>
            </a:endParaRPr>
          </a:p>
        </p:txBody>
      </p:sp>
      <p:grpSp>
        <p:nvGrpSpPr>
          <p:cNvPr id="10" name="Groupe 9">
            <a:extLst>
              <a:ext uri="{FF2B5EF4-FFF2-40B4-BE49-F238E27FC236}">
                <a16:creationId xmlns:a16="http://schemas.microsoft.com/office/drawing/2014/main" id="{EE944974-5CF5-4116-18A6-9E13D043154B}"/>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D9070C28-CD7B-8CE1-6CC2-41CCDB5202F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C4771A99-AE19-2190-63E4-453D06C3CB1B}"/>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a:solidFill>
                    <a:schemeClr val="bg1"/>
                  </a:solidFill>
                </a:rPr>
                <a:t>Hof van Twente</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360877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C0ECB9E-595A-E7CD-E281-4F35EC58611D}"/>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1944C5D3-DF3D-7A63-C6A6-0F96717D222B}"/>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51EE0274-B9A6-7E0B-28D0-15F26F152157}"/>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969175BC-4599-8F94-B927-E9D3FDD24EBB}"/>
              </a:ext>
            </a:extLst>
          </p:cNvPr>
          <p:cNvSpPr txBox="1">
            <a:spLocks/>
          </p:cNvSpPr>
          <p:nvPr/>
        </p:nvSpPr>
        <p:spPr bwMode="auto">
          <a:xfrm>
            <a:off x="8493057" y="307563"/>
            <a:ext cx="3584643"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Il y a 25 ans, un pari fou : produire du vin aux Pays-Bas !</a:t>
            </a:r>
            <a:endParaRPr lang="en-US" sz="2400" dirty="0">
              <a:solidFill>
                <a:schemeClr val="bg1"/>
              </a:solidFill>
            </a:endParaRPr>
          </a:p>
        </p:txBody>
      </p:sp>
      <p:sp>
        <p:nvSpPr>
          <p:cNvPr id="8" name="Segnaposto testo 2">
            <a:extLst>
              <a:ext uri="{FF2B5EF4-FFF2-40B4-BE49-F238E27FC236}">
                <a16:creationId xmlns:a16="http://schemas.microsoft.com/office/drawing/2014/main" id="{CD4248D9-6162-70C3-94A5-F8E26AA3B6EE}"/>
              </a:ext>
            </a:extLst>
          </p:cNvPr>
          <p:cNvSpPr txBox="1">
            <a:spLocks/>
          </p:cNvSpPr>
          <p:nvPr/>
        </p:nvSpPr>
        <p:spPr bwMode="auto">
          <a:xfrm>
            <a:off x="8547159" y="1673590"/>
            <a:ext cx="3399036" cy="3881636"/>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8,5 Ha de vignes, test de nouveaux cépages, vendanges à la main</a:t>
            </a:r>
          </a:p>
          <a:p>
            <a:pPr>
              <a:buClr>
                <a:schemeClr val="bg1"/>
              </a:buClr>
              <a:buFont typeface="Arial" panose="020B0604020202020204" pitchFamily="34" charset="0"/>
              <a:buChar char="•"/>
              <a:defRPr/>
            </a:pPr>
            <a:r>
              <a:rPr lang="fr-FR" sz="1800" dirty="0">
                <a:solidFill>
                  <a:schemeClr val="bg1"/>
                </a:solidFill>
              </a:rPr>
              <a:t>Espacement des rayons et monte des pieds pour maximiser l’exposition au soleil, irrigation pour lutter contre le gel</a:t>
            </a:r>
          </a:p>
          <a:p>
            <a:pPr>
              <a:buClr>
                <a:schemeClr val="bg1"/>
              </a:buClr>
              <a:buFont typeface="Arial" panose="020B0604020202020204" pitchFamily="34" charset="0"/>
              <a:buChar char="•"/>
              <a:defRPr/>
            </a:pPr>
            <a:r>
              <a:rPr lang="fr-FR" sz="1800" dirty="0">
                <a:solidFill>
                  <a:schemeClr val="bg1"/>
                </a:solidFill>
              </a:rPr>
              <a:t>Pressoir et cave, ouverts aux vignerons voisins</a:t>
            </a:r>
          </a:p>
          <a:p>
            <a:pPr>
              <a:buClr>
                <a:schemeClr val="bg1"/>
              </a:buClr>
              <a:buFont typeface="Arial" panose="020B0604020202020204" pitchFamily="34" charset="0"/>
              <a:buChar char="•"/>
              <a:defRPr/>
            </a:pPr>
            <a:r>
              <a:rPr lang="fr-FR" sz="1800" dirty="0">
                <a:solidFill>
                  <a:schemeClr val="bg1"/>
                </a:solidFill>
              </a:rPr>
              <a:t>Volonté de créer une identité propre aux vins </a:t>
            </a:r>
            <a:r>
              <a:rPr lang="fr-FR" sz="1800" dirty="0" err="1">
                <a:solidFill>
                  <a:schemeClr val="bg1"/>
                </a:solidFill>
              </a:rPr>
              <a:t>néérlandais</a:t>
            </a:r>
            <a:endParaRPr lang="fr-FR" sz="1800" dirty="0">
              <a:solidFill>
                <a:schemeClr val="bg1"/>
              </a:solidFill>
            </a:endParaRPr>
          </a:p>
          <a:p>
            <a:pPr>
              <a:buClr>
                <a:schemeClr val="bg1"/>
              </a:buClr>
              <a:buFont typeface="Arial" panose="020B0604020202020204" pitchFamily="34" charset="0"/>
              <a:buChar char="•"/>
              <a:defRPr/>
            </a:pPr>
            <a:endParaRPr lang="en-US" sz="1800" dirty="0">
              <a:solidFill>
                <a:schemeClr val="bg1"/>
              </a:solidFill>
            </a:endParaRPr>
          </a:p>
        </p:txBody>
      </p:sp>
      <p:grpSp>
        <p:nvGrpSpPr>
          <p:cNvPr id="10" name="Groupe 9">
            <a:extLst>
              <a:ext uri="{FF2B5EF4-FFF2-40B4-BE49-F238E27FC236}">
                <a16:creationId xmlns:a16="http://schemas.microsoft.com/office/drawing/2014/main" id="{5E5A3FE1-AC2D-D7E5-F827-123AC1009C91}"/>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7E0CA17D-892A-9281-AAFE-50AF7E38DA0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BBE76109-B5D2-8D75-865A-40D7EE2799B3}"/>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a:solidFill>
                    <a:schemeClr val="bg1"/>
                  </a:solidFill>
                </a:rPr>
                <a:t>Hof van Twente</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303260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B5A68B6-8002-2A2E-7396-12224B4B3454}"/>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1D080AB5-0349-A6D8-93E2-691657439E63}"/>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D0EC1FFD-D853-7D7E-FC1E-1E82C11C49FC}"/>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9D9F8855-C2D4-4FAE-102C-AE7B178633C3}"/>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Mobilisation citoyenne pour accueillir des familles au village</a:t>
            </a:r>
            <a:endParaRPr lang="en-US" sz="2400" dirty="0">
              <a:solidFill>
                <a:schemeClr val="bg1"/>
              </a:solidFill>
            </a:endParaRPr>
          </a:p>
        </p:txBody>
      </p:sp>
      <p:sp>
        <p:nvSpPr>
          <p:cNvPr id="8" name="Segnaposto testo 2">
            <a:extLst>
              <a:ext uri="{FF2B5EF4-FFF2-40B4-BE49-F238E27FC236}">
                <a16:creationId xmlns:a16="http://schemas.microsoft.com/office/drawing/2014/main" id="{670C46EC-69A2-B730-38D1-41FB83E2744D}"/>
              </a:ext>
            </a:extLst>
          </p:cNvPr>
          <p:cNvSpPr txBox="1">
            <a:spLocks/>
          </p:cNvSpPr>
          <p:nvPr/>
        </p:nvSpPr>
        <p:spPr bwMode="auto">
          <a:xfrm>
            <a:off x="8547158" y="1673590"/>
            <a:ext cx="3584643" cy="928973"/>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600" dirty="0">
                <a:solidFill>
                  <a:schemeClr val="bg1"/>
                </a:solidFill>
              </a:rPr>
              <a:t>700 habitants, aucun service</a:t>
            </a:r>
          </a:p>
          <a:p>
            <a:pPr>
              <a:buClr>
                <a:schemeClr val="bg1"/>
              </a:buClr>
              <a:buFont typeface="Arial" panose="020B0604020202020204" pitchFamily="34" charset="0"/>
              <a:buChar char="•"/>
              <a:defRPr/>
            </a:pPr>
            <a:r>
              <a:rPr lang="fr-FR" sz="1600" dirty="0">
                <a:solidFill>
                  <a:schemeClr val="bg1"/>
                </a:solidFill>
              </a:rPr>
              <a:t>Une enquête auprès des habitants : le maintien de la classe à l’école est la 1</a:t>
            </a:r>
            <a:r>
              <a:rPr lang="fr-FR" sz="1600" baseline="30000" dirty="0">
                <a:solidFill>
                  <a:schemeClr val="bg1"/>
                </a:solidFill>
              </a:rPr>
              <a:t>ère</a:t>
            </a:r>
            <a:r>
              <a:rPr lang="fr-FR" sz="1600" dirty="0">
                <a:solidFill>
                  <a:schemeClr val="bg1"/>
                </a:solidFill>
              </a:rPr>
              <a:t> préoccupation</a:t>
            </a:r>
          </a:p>
          <a:p>
            <a:pPr>
              <a:buClr>
                <a:schemeClr val="bg1"/>
              </a:buClr>
              <a:buFont typeface="Arial" panose="020B0604020202020204" pitchFamily="34" charset="0"/>
              <a:buChar char="•"/>
              <a:defRPr/>
            </a:pPr>
            <a:r>
              <a:rPr lang="fr-FR" sz="1600" dirty="0">
                <a:solidFill>
                  <a:schemeClr val="bg1"/>
                </a:solidFill>
              </a:rPr>
              <a:t>Construction de maisons pour accueillir des familles, construction d’un centre multi-activités, aménagement du lieu d’attente des parents devant l’école…</a:t>
            </a:r>
          </a:p>
          <a:p>
            <a:pPr>
              <a:buClr>
                <a:schemeClr val="bg1"/>
              </a:buClr>
              <a:buFont typeface="Arial" panose="020B0604020202020204" pitchFamily="34" charset="0"/>
              <a:buChar char="•"/>
              <a:defRPr/>
            </a:pPr>
            <a:r>
              <a:rPr lang="fr-FR" sz="1600" noProof="0" dirty="0">
                <a:solidFill>
                  <a:schemeClr val="bg1"/>
                </a:solidFill>
              </a:rPr>
              <a:t>Création de 3 fondations pour investir et gérer les équipements</a:t>
            </a:r>
          </a:p>
          <a:p>
            <a:pPr>
              <a:buClr>
                <a:schemeClr val="bg1"/>
              </a:buClr>
              <a:buFont typeface="Arial" panose="020B0604020202020204" pitchFamily="34" charset="0"/>
              <a:buChar char="•"/>
              <a:defRPr/>
            </a:pPr>
            <a:r>
              <a:rPr lang="fr-FR" sz="1600" noProof="0" dirty="0">
                <a:solidFill>
                  <a:schemeClr val="bg1"/>
                </a:solidFill>
              </a:rPr>
              <a:t>1er financement de la municipalité, puis appel aux compétences directes des </a:t>
            </a:r>
            <a:r>
              <a:rPr lang="fr-FR" sz="1600" dirty="0">
                <a:solidFill>
                  <a:schemeClr val="bg1"/>
                </a:solidFill>
              </a:rPr>
              <a:t>ha</a:t>
            </a:r>
            <a:r>
              <a:rPr lang="fr-FR" sz="1600" noProof="0" dirty="0" err="1">
                <a:solidFill>
                  <a:schemeClr val="bg1"/>
                </a:solidFill>
              </a:rPr>
              <a:t>bitants</a:t>
            </a:r>
            <a:r>
              <a:rPr lang="fr-FR" sz="1600" noProof="0" dirty="0">
                <a:solidFill>
                  <a:schemeClr val="bg1"/>
                </a:solidFill>
              </a:rPr>
              <a:t> et à du mécénat</a:t>
            </a:r>
          </a:p>
        </p:txBody>
      </p:sp>
      <p:grpSp>
        <p:nvGrpSpPr>
          <p:cNvPr id="10" name="Groupe 9">
            <a:extLst>
              <a:ext uri="{FF2B5EF4-FFF2-40B4-BE49-F238E27FC236}">
                <a16:creationId xmlns:a16="http://schemas.microsoft.com/office/drawing/2014/main" id="{1FA41C8E-D0A5-D81A-F0D1-C10400B6C1CE}"/>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6AD146FD-A7DB-8C3A-F6A8-12558715DC5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2150ACD1-FCD1-C27D-B8DB-2B46A4B4A69E}"/>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a:solidFill>
                    <a:schemeClr val="bg1"/>
                  </a:solidFill>
                </a:rPr>
                <a:t>Hof van Twente</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45432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0D3BB15-BDDA-9CFF-2DE4-E2BB9F084640}"/>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2292EA4E-6DC2-4EC2-C45F-F95194D13DA8}"/>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18DD5D9D-E07C-4672-A29F-91E6F14AC115}"/>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9AFAC340-B815-A503-E2C0-F7035D2FEBFE}"/>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300" b="1" dirty="0">
                <a:solidFill>
                  <a:schemeClr val="bg1"/>
                </a:solidFill>
              </a:rPr>
              <a:t>Propriétaire et municipalité, main dans la main pour la planification écologique</a:t>
            </a:r>
            <a:endParaRPr lang="en-US" sz="2300" dirty="0">
              <a:solidFill>
                <a:schemeClr val="bg1"/>
              </a:solidFill>
            </a:endParaRPr>
          </a:p>
        </p:txBody>
      </p:sp>
      <p:sp>
        <p:nvSpPr>
          <p:cNvPr id="8" name="Segnaposto testo 2">
            <a:extLst>
              <a:ext uri="{FF2B5EF4-FFF2-40B4-BE49-F238E27FC236}">
                <a16:creationId xmlns:a16="http://schemas.microsoft.com/office/drawing/2014/main" id="{85F45118-9163-D054-DFE9-FE244FD4E561}"/>
              </a:ext>
            </a:extLst>
          </p:cNvPr>
          <p:cNvSpPr txBox="1">
            <a:spLocks/>
          </p:cNvSpPr>
          <p:nvPr/>
        </p:nvSpPr>
        <p:spPr bwMode="auto">
          <a:xfrm>
            <a:off x="8547159" y="1972116"/>
            <a:ext cx="3340042" cy="4029219"/>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Propriétaires terriens depuis le XVème siècle, 300 Ha : terrains agricoles, forêts, château et une 100aine de maisons</a:t>
            </a:r>
          </a:p>
          <a:p>
            <a:pPr>
              <a:buClr>
                <a:schemeClr val="bg1"/>
              </a:buClr>
              <a:buFont typeface="Arial" panose="020B0604020202020204" pitchFamily="34" charset="0"/>
              <a:buChar char="•"/>
              <a:defRPr/>
            </a:pPr>
            <a:r>
              <a:rPr lang="fr-FR" sz="1800" dirty="0">
                <a:solidFill>
                  <a:schemeClr val="bg1"/>
                </a:solidFill>
              </a:rPr>
              <a:t>Maisons à la location, salariés pour l’exploitation des forêts, location des terrains agricoles… (pas de mise en tourisme)</a:t>
            </a:r>
          </a:p>
          <a:p>
            <a:pPr>
              <a:buClr>
                <a:schemeClr val="bg1"/>
              </a:buClr>
              <a:buFont typeface="Arial" panose="020B0604020202020204" pitchFamily="34" charset="0"/>
              <a:buChar char="•"/>
              <a:defRPr/>
            </a:pPr>
            <a:r>
              <a:rPr lang="fr-FR" sz="1800" dirty="0">
                <a:solidFill>
                  <a:schemeClr val="bg1"/>
                </a:solidFill>
              </a:rPr>
              <a:t>Plan stratégique élaboré avec la municipalité, ambition écologique et paysagère</a:t>
            </a:r>
          </a:p>
          <a:p>
            <a:pPr>
              <a:buClr>
                <a:schemeClr val="bg1"/>
              </a:buClr>
              <a:buFont typeface="Arial" panose="020B0604020202020204" pitchFamily="34" charset="0"/>
              <a:buChar char="•"/>
              <a:defRPr/>
            </a:pPr>
            <a:endParaRPr lang="en-US" sz="1800" dirty="0">
              <a:solidFill>
                <a:schemeClr val="bg1"/>
              </a:solidFill>
            </a:endParaRPr>
          </a:p>
        </p:txBody>
      </p:sp>
      <p:grpSp>
        <p:nvGrpSpPr>
          <p:cNvPr id="10" name="Groupe 9">
            <a:extLst>
              <a:ext uri="{FF2B5EF4-FFF2-40B4-BE49-F238E27FC236}">
                <a16:creationId xmlns:a16="http://schemas.microsoft.com/office/drawing/2014/main" id="{F0799DC9-3A3C-CFAB-26BF-93DED347D574}"/>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E43ECBD4-B4EE-7034-C361-44F28E1D11A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0B7817DF-EB06-A893-9999-34A0B4F3BCE2}"/>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a:solidFill>
                    <a:schemeClr val="bg1"/>
                  </a:solidFill>
                </a:rPr>
                <a:t>Hof van Twente</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144010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69675C-55E8-2083-9582-B7F5EA502140}"/>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F69D1B0E-6E6A-C14C-1827-82F1B1B05D2E}"/>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A314AA9B-42BD-61A1-C6CA-FAEFBF025671}"/>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B6F777EA-5F61-59A1-5160-3D3C3F22A545}"/>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Implication citoyenne pour l’animation patrimoniale du village</a:t>
            </a:r>
            <a:endParaRPr lang="en-US" sz="2400" dirty="0">
              <a:solidFill>
                <a:schemeClr val="bg1"/>
              </a:solidFill>
            </a:endParaRPr>
          </a:p>
        </p:txBody>
      </p:sp>
      <p:sp>
        <p:nvSpPr>
          <p:cNvPr id="8" name="Segnaposto testo 2">
            <a:extLst>
              <a:ext uri="{FF2B5EF4-FFF2-40B4-BE49-F238E27FC236}">
                <a16:creationId xmlns:a16="http://schemas.microsoft.com/office/drawing/2014/main" id="{7EC40F05-B8D9-5219-C470-05C44031988A}"/>
              </a:ext>
            </a:extLst>
          </p:cNvPr>
          <p:cNvSpPr txBox="1">
            <a:spLocks/>
          </p:cNvSpPr>
          <p:nvPr/>
        </p:nvSpPr>
        <p:spPr bwMode="auto">
          <a:xfrm>
            <a:off x="8547158" y="2182509"/>
            <a:ext cx="3584643" cy="3274393"/>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100 habitants à l’année</a:t>
            </a:r>
          </a:p>
          <a:p>
            <a:pPr>
              <a:buClr>
                <a:schemeClr val="bg1"/>
              </a:buClr>
              <a:buFont typeface="Arial" panose="020B0604020202020204" pitchFamily="34" charset="0"/>
              <a:buChar char="•"/>
              <a:defRPr/>
            </a:pPr>
            <a:r>
              <a:rPr lang="fr-FR" sz="1800" dirty="0">
                <a:solidFill>
                  <a:schemeClr val="bg1"/>
                </a:solidFill>
              </a:rPr>
              <a:t>Village à haute valeur patrimoniale, entièrement rénové dans les années 60-80 à la faveur de financements nationaux</a:t>
            </a:r>
          </a:p>
          <a:p>
            <a:pPr>
              <a:buClr>
                <a:schemeClr val="bg1"/>
              </a:buClr>
              <a:buFont typeface="Arial" panose="020B0604020202020204" pitchFamily="34" charset="0"/>
              <a:buChar char="•"/>
              <a:defRPr/>
            </a:pPr>
            <a:r>
              <a:rPr lang="fr-FR" sz="1800" dirty="0">
                <a:solidFill>
                  <a:schemeClr val="bg1"/>
                </a:solidFill>
              </a:rPr>
              <a:t>Depuis, entretenu et animé par un collectif de citoyens</a:t>
            </a:r>
          </a:p>
          <a:p>
            <a:pPr>
              <a:buClr>
                <a:schemeClr val="bg1"/>
              </a:buClr>
              <a:buFont typeface="Arial" panose="020B0604020202020204" pitchFamily="34" charset="0"/>
              <a:buChar char="•"/>
              <a:defRPr/>
            </a:pPr>
            <a:r>
              <a:rPr lang="fr-FR" sz="1800" dirty="0">
                <a:solidFill>
                  <a:schemeClr val="bg1"/>
                </a:solidFill>
              </a:rPr>
              <a:t>Accueil de tournages</a:t>
            </a:r>
            <a:endParaRPr lang="en-US" sz="1800" dirty="0">
              <a:solidFill>
                <a:schemeClr val="bg1"/>
              </a:solidFill>
            </a:endParaRPr>
          </a:p>
        </p:txBody>
      </p:sp>
      <p:grpSp>
        <p:nvGrpSpPr>
          <p:cNvPr id="10" name="Groupe 9">
            <a:extLst>
              <a:ext uri="{FF2B5EF4-FFF2-40B4-BE49-F238E27FC236}">
                <a16:creationId xmlns:a16="http://schemas.microsoft.com/office/drawing/2014/main" id="{0A66EA23-2CA3-F7DF-CB9F-8B78BB9DD90A}"/>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ABF33933-9C91-E018-E651-690018EDD52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0FCB9F02-FF7A-8B63-0387-CEB2E2BE9E29}"/>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Bronkhorst</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133043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7A7F911-1090-B7BC-147B-5135AF3F6305}"/>
            </a:ext>
          </a:extLst>
        </p:cNvPr>
        <p:cNvGrpSpPr/>
        <p:nvPr/>
      </p:nvGrpSpPr>
      <p:grpSpPr bwMode="auto">
        <a:xfrm>
          <a:off x="0" y="0"/>
          <a:ext cx="0" cy="0"/>
          <a:chOff x="0" y="0"/>
          <a:chExt cx="0" cy="0"/>
        </a:xfrm>
      </p:grpSpPr>
      <p:sp>
        <p:nvSpPr>
          <p:cNvPr id="4" name="Rectangle 3">
            <a:extLst>
              <a:ext uri="{FF2B5EF4-FFF2-40B4-BE49-F238E27FC236}">
                <a16:creationId xmlns:a16="http://schemas.microsoft.com/office/drawing/2014/main" id="{151B0328-9006-4CA5-8875-72DEBDCC26FB}"/>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724BE23C-7F93-6FE2-581B-1F51714464BA}"/>
              </a:ext>
            </a:extLst>
          </p:cNvPr>
          <p:cNvSpPr txBox="1">
            <a:spLocks/>
          </p:cNvSpPr>
          <p:nvPr/>
        </p:nvSpPr>
        <p:spPr bwMode="auto">
          <a:xfrm>
            <a:off x="8493057" y="307563"/>
            <a:ext cx="3692847"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Associations et citoyens propriétaires et gestionnaires des installations sportives</a:t>
            </a:r>
            <a:endParaRPr lang="en-US" sz="2400" dirty="0">
              <a:solidFill>
                <a:schemeClr val="bg1"/>
              </a:solidFill>
            </a:endParaRPr>
          </a:p>
        </p:txBody>
      </p:sp>
      <p:sp>
        <p:nvSpPr>
          <p:cNvPr id="8" name="Segnaposto testo 2">
            <a:extLst>
              <a:ext uri="{FF2B5EF4-FFF2-40B4-BE49-F238E27FC236}">
                <a16:creationId xmlns:a16="http://schemas.microsoft.com/office/drawing/2014/main" id="{44889A2A-6D4E-A5AA-6B61-2A1533CB874D}"/>
              </a:ext>
            </a:extLst>
          </p:cNvPr>
          <p:cNvSpPr txBox="1">
            <a:spLocks/>
          </p:cNvSpPr>
          <p:nvPr/>
        </p:nvSpPr>
        <p:spPr bwMode="auto">
          <a:xfrm>
            <a:off x="8547158" y="2016419"/>
            <a:ext cx="3584643" cy="4059319"/>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800" dirty="0">
                <a:solidFill>
                  <a:schemeClr val="bg1"/>
                </a:solidFill>
              </a:rPr>
              <a:t>Village de 1 500 habitants. Point de départ : la bonne entente entre les associations</a:t>
            </a:r>
          </a:p>
          <a:p>
            <a:pPr>
              <a:buClr>
                <a:schemeClr val="bg1"/>
              </a:buClr>
              <a:buFont typeface="Arial" panose="020B0604020202020204" pitchFamily="34" charset="0"/>
              <a:buChar char="•"/>
              <a:defRPr/>
            </a:pPr>
            <a:r>
              <a:rPr lang="fr-FR" sz="1800" dirty="0">
                <a:solidFill>
                  <a:schemeClr val="bg1"/>
                </a:solidFill>
              </a:rPr>
              <a:t>Construction d’un centre sportif et culturel (7 ans) pour différents usages : écoles, associations, privés…</a:t>
            </a:r>
          </a:p>
          <a:p>
            <a:pPr>
              <a:buClr>
                <a:schemeClr val="bg1"/>
              </a:buClr>
              <a:buFont typeface="Arial" panose="020B0604020202020204" pitchFamily="34" charset="0"/>
              <a:buChar char="•"/>
              <a:defRPr/>
            </a:pPr>
            <a:r>
              <a:rPr lang="fr-FR" sz="1800" dirty="0">
                <a:solidFill>
                  <a:schemeClr val="bg1"/>
                </a:solidFill>
              </a:rPr>
              <a:t>Financements multiples : municipalité, citoyens, emprunt (remboursé grâce à location des équipements)</a:t>
            </a:r>
          </a:p>
          <a:p>
            <a:pPr>
              <a:buClr>
                <a:schemeClr val="bg1"/>
              </a:buClr>
              <a:buFont typeface="Arial" panose="020B0604020202020204" pitchFamily="34" charset="0"/>
              <a:buChar char="•"/>
              <a:defRPr/>
            </a:pPr>
            <a:r>
              <a:rPr lang="fr-FR" sz="1800" dirty="0">
                <a:solidFill>
                  <a:schemeClr val="bg1"/>
                </a:solidFill>
              </a:rPr>
              <a:t>Entretien et gestion des infrastructures par des volontaires</a:t>
            </a:r>
            <a:endParaRPr lang="en-US" sz="1800" dirty="0">
              <a:solidFill>
                <a:schemeClr val="bg1"/>
              </a:solidFill>
            </a:endParaRPr>
          </a:p>
        </p:txBody>
      </p:sp>
      <p:grpSp>
        <p:nvGrpSpPr>
          <p:cNvPr id="10" name="Groupe 9">
            <a:extLst>
              <a:ext uri="{FF2B5EF4-FFF2-40B4-BE49-F238E27FC236}">
                <a16:creationId xmlns:a16="http://schemas.microsoft.com/office/drawing/2014/main" id="{4BBC969F-1805-4B95-2D18-A508B8B99DD1}"/>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C15106DA-1A27-2010-82BB-F95C796776D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DE6A2EB4-D395-7E86-041A-23A6DAAEDDBE}"/>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Bronkhorst</a:t>
              </a:r>
              <a:endParaRPr lang="en-US" sz="1800" dirty="0">
                <a:solidFill>
                  <a:schemeClr val="bg1"/>
                </a:solidFill>
              </a:endParaRPr>
            </a:p>
          </p:txBody>
        </p:sp>
      </p:grpSp>
      <p:pic>
        <p:nvPicPr>
          <p:cNvPr id="2" name="Image 1">
            <a:extLst>
              <a:ext uri="{FF2B5EF4-FFF2-40B4-BE49-F238E27FC236}">
                <a16:creationId xmlns:a16="http://schemas.microsoft.com/office/drawing/2014/main" id="{3213C723-4AC8-2CBC-9E36-3B2260AB70D8}"/>
              </a:ext>
            </a:extLst>
          </p:cNvPr>
          <p:cNvPicPr>
            <a:picLocks noChangeAspect="1"/>
          </p:cNvPicPr>
          <p:nvPr/>
        </p:nvPicPr>
        <p:blipFill>
          <a:blip r:embed="rId5"/>
          <a:srcRect l="5302" r="5302"/>
          <a:stretch/>
        </p:blipFill>
        <p:spPr bwMode="auto">
          <a:xfrm>
            <a:off x="0" y="-26670"/>
            <a:ext cx="8247888" cy="6919722"/>
          </a:xfrm>
          <a:prstGeom prst="rect">
            <a:avLst/>
          </a:prstGeom>
        </p:spPr>
      </p:pic>
    </p:spTree>
    <p:custDataLst>
      <p:tags r:id="rId1"/>
    </p:custDataLst>
    <p:extLst>
      <p:ext uri="{BB962C8B-B14F-4D97-AF65-F5344CB8AC3E}">
        <p14:creationId xmlns:p14="http://schemas.microsoft.com/office/powerpoint/2010/main" val="415029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9D25397-8680-1DC7-5F71-F43D5E28FCF8}"/>
            </a:ext>
          </a:extLst>
        </p:cNvPr>
        <p:cNvGrpSpPr/>
        <p:nvPr/>
      </p:nvGrpSpPr>
      <p:grpSpPr bwMode="auto">
        <a:xfrm>
          <a:off x="0" y="0"/>
          <a:ext cx="0" cy="0"/>
          <a:chOff x="0" y="0"/>
          <a:chExt cx="0" cy="0"/>
        </a:xfrm>
      </p:grpSpPr>
      <p:pic>
        <p:nvPicPr>
          <p:cNvPr id="3" name="Image 2">
            <a:extLst>
              <a:ext uri="{FF2B5EF4-FFF2-40B4-BE49-F238E27FC236}">
                <a16:creationId xmlns:a16="http://schemas.microsoft.com/office/drawing/2014/main" id="{1FFCA92D-2986-714C-9120-E8BCAFCB0DB6}"/>
              </a:ext>
            </a:extLst>
          </p:cNvPr>
          <p:cNvPicPr>
            <a:picLocks noChangeAspect="1"/>
          </p:cNvPicPr>
          <p:nvPr/>
        </p:nvPicPr>
        <p:blipFill>
          <a:blip r:embed="rId4"/>
          <a:srcRect l="5302" r="5302"/>
          <a:stretch/>
        </p:blipFill>
        <p:spPr>
          <a:xfrm>
            <a:off x="0" y="-26670"/>
            <a:ext cx="8247888" cy="6919722"/>
          </a:xfrm>
          <a:prstGeom prst="rect">
            <a:avLst/>
          </a:prstGeom>
        </p:spPr>
      </p:pic>
      <p:sp>
        <p:nvSpPr>
          <p:cNvPr id="4" name="Rectangle 3">
            <a:extLst>
              <a:ext uri="{FF2B5EF4-FFF2-40B4-BE49-F238E27FC236}">
                <a16:creationId xmlns:a16="http://schemas.microsoft.com/office/drawing/2014/main" id="{F993C1E7-25EB-F447-7F2D-DBFFA4CC49BE}"/>
              </a:ext>
            </a:extLst>
          </p:cNvPr>
          <p:cNvSpPr/>
          <p:nvPr/>
        </p:nvSpPr>
        <p:spPr>
          <a:xfrm>
            <a:off x="8247888" y="-43434"/>
            <a:ext cx="3971544" cy="69479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egnaposto testo 2">
            <a:extLst>
              <a:ext uri="{FF2B5EF4-FFF2-40B4-BE49-F238E27FC236}">
                <a16:creationId xmlns:a16="http://schemas.microsoft.com/office/drawing/2014/main" id="{56F394AB-D048-A790-0082-19D00A4CA845}"/>
              </a:ext>
            </a:extLst>
          </p:cNvPr>
          <p:cNvSpPr txBox="1">
            <a:spLocks/>
          </p:cNvSpPr>
          <p:nvPr/>
        </p:nvSpPr>
        <p:spPr bwMode="auto">
          <a:xfrm>
            <a:off x="8493057" y="307563"/>
            <a:ext cx="3462723" cy="1246917"/>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solidFill>
                  <a:schemeClr val="bg1"/>
                </a:solidFill>
              </a:rPr>
              <a:t>Planification écologique de terrains « dé-irrigués »</a:t>
            </a:r>
            <a:endParaRPr lang="en-US" sz="2400" dirty="0">
              <a:solidFill>
                <a:schemeClr val="bg1"/>
              </a:solidFill>
            </a:endParaRPr>
          </a:p>
        </p:txBody>
      </p:sp>
      <p:sp>
        <p:nvSpPr>
          <p:cNvPr id="8" name="Segnaposto testo 2">
            <a:extLst>
              <a:ext uri="{FF2B5EF4-FFF2-40B4-BE49-F238E27FC236}">
                <a16:creationId xmlns:a16="http://schemas.microsoft.com/office/drawing/2014/main" id="{D37A59AB-64EC-66AA-265E-C88DA4E55121}"/>
              </a:ext>
            </a:extLst>
          </p:cNvPr>
          <p:cNvSpPr txBox="1">
            <a:spLocks/>
          </p:cNvSpPr>
          <p:nvPr/>
        </p:nvSpPr>
        <p:spPr bwMode="auto">
          <a:xfrm>
            <a:off x="8547158" y="1705738"/>
            <a:ext cx="3584643" cy="400983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1"/>
              </a:buClr>
              <a:buFont typeface="Arial" panose="020B0604020202020204" pitchFamily="34" charset="0"/>
              <a:buChar char="•"/>
              <a:defRPr/>
            </a:pPr>
            <a:r>
              <a:rPr lang="fr-FR" sz="1600" dirty="0">
                <a:solidFill>
                  <a:schemeClr val="bg1"/>
                </a:solidFill>
              </a:rPr>
              <a:t>Vastes terrains naturels et agricoles</a:t>
            </a:r>
          </a:p>
          <a:p>
            <a:pPr>
              <a:buClr>
                <a:schemeClr val="bg1"/>
              </a:buClr>
              <a:buFont typeface="Arial" panose="020B0604020202020204" pitchFamily="34" charset="0"/>
              <a:buChar char="•"/>
              <a:defRPr/>
            </a:pPr>
            <a:r>
              <a:rPr lang="fr-FR" sz="1600" dirty="0">
                <a:solidFill>
                  <a:schemeClr val="bg1"/>
                </a:solidFill>
              </a:rPr>
              <a:t>Suppression de canaux d’irrigation historiques qui avaient pour but de reporter (le trop) d’eau afin de cultiver</a:t>
            </a:r>
          </a:p>
          <a:p>
            <a:pPr>
              <a:buClr>
                <a:schemeClr val="bg1"/>
              </a:buClr>
              <a:buFont typeface="Arial" panose="020B0604020202020204" pitchFamily="34" charset="0"/>
              <a:buChar char="•"/>
              <a:defRPr/>
            </a:pPr>
            <a:r>
              <a:rPr lang="fr-FR" sz="1600" dirty="0">
                <a:solidFill>
                  <a:schemeClr val="bg1"/>
                </a:solidFill>
              </a:rPr>
              <a:t>Planification collective de la renaturation et remise en eau des terrains et amélioration de sa qualité</a:t>
            </a:r>
          </a:p>
          <a:p>
            <a:pPr>
              <a:buClr>
                <a:schemeClr val="bg1"/>
              </a:buClr>
              <a:buFont typeface="Arial" panose="020B0604020202020204" pitchFamily="34" charset="0"/>
              <a:buChar char="•"/>
              <a:defRPr/>
            </a:pPr>
            <a:r>
              <a:rPr lang="fr-FR" sz="1600" dirty="0">
                <a:solidFill>
                  <a:schemeClr val="bg1"/>
                </a:solidFill>
              </a:rPr>
              <a:t>Etudes hydrologiques, archéologiques, paysagères, environnementales, agrologiques…</a:t>
            </a:r>
            <a:endParaRPr lang="en-US" sz="1600" dirty="0">
              <a:solidFill>
                <a:schemeClr val="bg1"/>
              </a:solidFill>
            </a:endParaRPr>
          </a:p>
        </p:txBody>
      </p:sp>
      <p:grpSp>
        <p:nvGrpSpPr>
          <p:cNvPr id="10" name="Groupe 9">
            <a:extLst>
              <a:ext uri="{FF2B5EF4-FFF2-40B4-BE49-F238E27FC236}">
                <a16:creationId xmlns:a16="http://schemas.microsoft.com/office/drawing/2014/main" id="{BE263B72-9E09-FE38-1A2E-C11C8F759205}"/>
              </a:ext>
            </a:extLst>
          </p:cNvPr>
          <p:cNvGrpSpPr/>
          <p:nvPr/>
        </p:nvGrpSpPr>
        <p:grpSpPr>
          <a:xfrm>
            <a:off x="8384853" y="5945981"/>
            <a:ext cx="3692847" cy="728092"/>
            <a:chOff x="8384853" y="5945981"/>
            <a:chExt cx="3692847" cy="728092"/>
          </a:xfrm>
        </p:grpSpPr>
        <p:pic>
          <p:nvPicPr>
            <p:cNvPr id="7" name="Graphique 6" descr="Repère avec un remplissage uni">
              <a:extLst>
                <a:ext uri="{FF2B5EF4-FFF2-40B4-BE49-F238E27FC236}">
                  <a16:creationId xmlns:a16="http://schemas.microsoft.com/office/drawing/2014/main" id="{8237F75B-63D0-7EC9-EBC8-EC7024643BD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853" y="5945981"/>
              <a:ext cx="697992" cy="697992"/>
            </a:xfrm>
            <a:prstGeom prst="rect">
              <a:avLst/>
            </a:prstGeom>
          </p:spPr>
        </p:pic>
        <p:sp>
          <p:nvSpPr>
            <p:cNvPr id="9" name="Segnaposto testo 2">
              <a:extLst>
                <a:ext uri="{FF2B5EF4-FFF2-40B4-BE49-F238E27FC236}">
                  <a16:creationId xmlns:a16="http://schemas.microsoft.com/office/drawing/2014/main" id="{AA7D193C-41C1-C446-245C-27AF9AAA5B79}"/>
                </a:ext>
              </a:extLst>
            </p:cNvPr>
            <p:cNvSpPr txBox="1">
              <a:spLocks/>
            </p:cNvSpPr>
            <p:nvPr/>
          </p:nvSpPr>
          <p:spPr bwMode="auto">
            <a:xfrm>
              <a:off x="8968545" y="6241829"/>
              <a:ext cx="3109155" cy="432244"/>
            </a:xfrm>
            <a:prstGeom prst="rect">
              <a:avLst/>
            </a:prstGeom>
          </p:spPr>
          <p:txBody>
            <a:bodyPr vert="horz" lIns="90000" tIns="45720" rIns="91440" bIns="45720" numCol="1" rtlCol="0">
              <a:noAutofit/>
            </a:bodyPr>
            <a:lstStyle>
              <a:lvl1pPr marL="342900" indent="-342900" algn="l" defTabSz="914400">
                <a:lnSpc>
                  <a:spcPct val="90000"/>
                </a:lnSpc>
                <a:spcBef>
                  <a:spcPts val="1000"/>
                </a:spcBef>
                <a:buClr>
                  <a:schemeClr val="accent3"/>
                </a:buClr>
                <a:buFont typeface="Wingdings"/>
                <a:buChar char="§"/>
                <a:defRPr sz="1500">
                  <a:solidFill>
                    <a:schemeClr val="tx1">
                      <a:lumMod val="50000"/>
                      <a:lumOff val="50000"/>
                    </a:schemeClr>
                  </a:solidFill>
                  <a:latin typeface="Arial"/>
                  <a:ea typeface="+mn-ea"/>
                  <a:cs typeface="Arial"/>
                </a:defRPr>
              </a:lvl1pPr>
              <a:lvl2pPr marL="685800" indent="-228600" algn="l" defTabSz="914400">
                <a:lnSpc>
                  <a:spcPct val="90000"/>
                </a:lnSpc>
                <a:spcBef>
                  <a:spcPts val="500"/>
                </a:spcBef>
                <a:buFont typeface="Arial"/>
                <a:buChar char="•"/>
                <a:defRPr sz="1300" cap="none">
                  <a:solidFill>
                    <a:schemeClr val="tx1">
                      <a:lumMod val="50000"/>
                      <a:lumOff val="50000"/>
                    </a:schemeClr>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1"/>
                </a:buClr>
                <a:buNone/>
                <a:defRPr/>
              </a:pPr>
              <a:r>
                <a:rPr lang="fr-FR" sz="1800" dirty="0" err="1">
                  <a:solidFill>
                    <a:schemeClr val="bg1"/>
                  </a:solidFill>
                </a:rPr>
                <a:t>Bronkhorst</a:t>
              </a:r>
              <a:endParaRPr lang="en-US" sz="1800" dirty="0">
                <a:solidFill>
                  <a:schemeClr val="bg1"/>
                </a:solidFill>
              </a:endParaRPr>
            </a:p>
          </p:txBody>
        </p:sp>
      </p:grpSp>
    </p:spTree>
    <p:custDataLst>
      <p:tags r:id="rId1"/>
    </p:custDataLst>
    <p:extLst>
      <p:ext uri="{BB962C8B-B14F-4D97-AF65-F5344CB8AC3E}">
        <p14:creationId xmlns:p14="http://schemas.microsoft.com/office/powerpoint/2010/main" val="631494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5"/>
  <p:tag name="ARS_RESPONSE_KEYRANGE" val="1-5"/>
  <p:tag name="ARS_PPT_DBNAME" val="7579777d-1c33-406f-be34-dd9b0b6457f5.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5"/>
  <p:tag name="ARS_SLIDE_PARTICIPANTNUM" val="5"/>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5"/>
  <p:tag name="ARS_SLIDE_PARTICIPANTNUM" val="5"/>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heme/theme1.xml><?xml version="1.0" encoding="utf-8"?>
<a:theme xmlns:a="http://schemas.openxmlformats.org/drawingml/2006/main" name="Thème Office">
  <a:themeElements>
    <a:clrScheme name="Granular 1">
      <a:dk1>
        <a:srgbClr val="000000"/>
      </a:dk1>
      <a:lt1>
        <a:srgbClr val="FFFFFF"/>
      </a:lt1>
      <a:dk2>
        <a:srgbClr val="44546A"/>
      </a:dk2>
      <a:lt2>
        <a:srgbClr val="E7E6E6"/>
      </a:lt2>
      <a:accent1>
        <a:srgbClr val="F3BE1D"/>
      </a:accent1>
      <a:accent2>
        <a:srgbClr val="3E7354"/>
      </a:accent2>
      <a:accent3>
        <a:srgbClr val="D42320"/>
      </a:accent3>
      <a:accent4>
        <a:srgbClr val="9CC567"/>
      </a:accent4>
      <a:accent5>
        <a:srgbClr val="364F3F"/>
      </a:accent5>
      <a:accent6>
        <a:srgbClr val="F3C01F"/>
      </a:accent6>
      <a:hlink>
        <a:srgbClr val="9CC566"/>
      </a:hlink>
      <a:folHlink>
        <a:srgbClr val="3C7353"/>
      </a:folHlink>
    </a:clrScheme>
    <a:fontScheme name="Gill Sans MT">
      <a:majorFont>
        <a:latin typeface="Gill Sans MT"/>
        <a:ea typeface="Arial"/>
        <a:cs typeface="Arial"/>
      </a:majorFont>
      <a:minorFont>
        <a:latin typeface="Gill Sans M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885</Words>
  <Application>Microsoft Office PowerPoint</Application>
  <DocSecurity>0</DocSecurity>
  <PresentationFormat>Grand écran</PresentationFormat>
  <Paragraphs>94</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Gill Sans MT</vt:lpstr>
      <vt:lpstr>Museo Sans Rounded 700</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Charles Lam</dc:creator>
  <cp:keywords/>
  <dc:description/>
  <cp:lastModifiedBy>Louise Chasset</cp:lastModifiedBy>
  <cp:revision>140</cp:revision>
  <dcterms:created xsi:type="dcterms:W3CDTF">2022-11-20T23:10:19Z</dcterms:created>
  <dcterms:modified xsi:type="dcterms:W3CDTF">2026-04-21T08:08:14Z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0x010100BA9197652E50F040982257CC360A5253</vt:lpwstr>
  </property>
  <property fmtid="{D5CDD505-2E9C-101B-9397-08002B2CF9AE}" pid="3" name="MediaServiceImageTags">
    <vt:lpwstr/>
  </property>
</Properties>
</file>