
<file path=[Content_Types].xml><?xml version="1.0" encoding="utf-8"?>
<Types xmlns="http://schemas.openxmlformats.org/package/2006/content-types">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sldIdLst>
    <p:sldId id="257" r:id="rId2"/>
    <p:sldId id="258" r:id="rId3"/>
    <p:sldId id="259" r:id="rId4"/>
    <p:sldId id="273" r:id="rId5"/>
    <p:sldId id="275" r:id="rId6"/>
    <p:sldId id="260" r:id="rId7"/>
    <p:sldId id="272" r:id="rId8"/>
    <p:sldId id="270" r:id="rId9"/>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682" autoAdjust="0"/>
  </p:normalViewPr>
  <p:slideViewPr>
    <p:cSldViewPr>
      <p:cViewPr varScale="1">
        <p:scale>
          <a:sx n="98" d="100"/>
          <a:sy n="98" d="100"/>
        </p:scale>
        <p:origin x="1038" y="8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2CDBEB1D-C6F3-4B7A-827B-92E1FE9F4BCE}" type="datetimeFigureOut">
              <a:rPr lang="fr-FR" smtClean="0"/>
              <a:t>28/08/2025</a:t>
            </a:fld>
            <a:endParaRPr lang="fr-FR"/>
          </a:p>
        </p:txBody>
      </p:sp>
      <p:sp>
        <p:nvSpPr>
          <p:cNvPr id="4" name="Espace réservé de l'image des diapositives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57A417B2-D63E-4782-9B63-3B9FF7518995}" type="slidenum">
              <a:rPr lang="fr-FR" smtClean="0"/>
              <a:t>‹N°›</a:t>
            </a:fld>
            <a:endParaRPr lang="fr-FR"/>
          </a:p>
        </p:txBody>
      </p:sp>
    </p:spTree>
    <p:extLst>
      <p:ext uri="{BB962C8B-B14F-4D97-AF65-F5344CB8AC3E}">
        <p14:creationId xmlns:p14="http://schemas.microsoft.com/office/powerpoint/2010/main" val="3702540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err="1">
                <a:solidFill>
                  <a:schemeClr val="tx1"/>
                </a:solidFill>
                <a:effectLst/>
                <a:latin typeface="+mn-lt"/>
                <a:ea typeface="+mn-ea"/>
                <a:cs typeface="+mn-cs"/>
              </a:rPr>
              <a:t>Enedis</a:t>
            </a:r>
            <a:r>
              <a:rPr lang="fr-FR" sz="1200" kern="1200" dirty="0">
                <a:solidFill>
                  <a:schemeClr val="tx1"/>
                </a:solidFill>
                <a:effectLst/>
                <a:latin typeface="+mn-lt"/>
                <a:ea typeface="+mn-ea"/>
                <a:cs typeface="+mn-cs"/>
              </a:rPr>
              <a:t> accompagne les clients dans leurs projets, sur la partie raccordement (PROD et/ou CONSO), sur le montage de dossier d'ACC, la vérification des critères (compteur communicants, courbe de charge activée, caler les dates de relève au 1er du mois, s'assurer que les contrats soient actifs, intégrer les points participants à l'outil qui a été créé par </a:t>
            </a:r>
            <a:r>
              <a:rPr lang="fr-FR" sz="1200" kern="1200" dirty="0" err="1">
                <a:solidFill>
                  <a:schemeClr val="tx1"/>
                </a:solidFill>
                <a:effectLst/>
                <a:latin typeface="+mn-lt"/>
                <a:ea typeface="+mn-ea"/>
                <a:cs typeface="+mn-cs"/>
              </a:rPr>
              <a:t>Enedis</a:t>
            </a:r>
            <a:r>
              <a:rPr lang="fr-FR" sz="1200" kern="1200" dirty="0">
                <a:solidFill>
                  <a:schemeClr val="tx1"/>
                </a:solidFill>
                <a:effectLst/>
                <a:latin typeface="+mn-lt"/>
                <a:ea typeface="+mn-ea"/>
                <a:cs typeface="+mn-cs"/>
              </a:rPr>
              <a:t> pour piloter ces projets et gérer les flux.</a:t>
            </a:r>
          </a:p>
          <a:p>
            <a:r>
              <a:rPr lang="fr-FR" sz="1200" kern="1200" dirty="0">
                <a:solidFill>
                  <a:schemeClr val="tx1"/>
                </a:solidFill>
                <a:effectLst/>
                <a:latin typeface="+mn-lt"/>
                <a:ea typeface="+mn-ea"/>
                <a:cs typeface="+mn-cs"/>
              </a:rPr>
              <a:t>Les flux sont traités  et transmis de la façon suivante :</a:t>
            </a:r>
            <a:endParaRPr lang="fr-FR" dirty="0"/>
          </a:p>
        </p:txBody>
      </p:sp>
      <p:sp>
        <p:nvSpPr>
          <p:cNvPr id="4" name="Espace réservé du numéro de diapositive 3"/>
          <p:cNvSpPr>
            <a:spLocks noGrp="1"/>
          </p:cNvSpPr>
          <p:nvPr>
            <p:ph type="sldNum" sz="quarter" idx="10"/>
          </p:nvPr>
        </p:nvSpPr>
        <p:spPr/>
        <p:txBody>
          <a:bodyPr/>
          <a:lstStyle/>
          <a:p>
            <a:fld id="{57A417B2-D63E-4782-9B63-3B9FF7518995}" type="slidenum">
              <a:rPr lang="fr-FR" smtClean="0"/>
              <a:t>8</a:t>
            </a:fld>
            <a:endParaRPr lang="fr-FR"/>
          </a:p>
        </p:txBody>
      </p:sp>
    </p:spTree>
    <p:extLst>
      <p:ext uri="{BB962C8B-B14F-4D97-AF65-F5344CB8AC3E}">
        <p14:creationId xmlns:p14="http://schemas.microsoft.com/office/powerpoint/2010/main" val="3351717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69493" y="991870"/>
            <a:ext cx="5490845" cy="2330450"/>
          </a:xfrm>
          <a:prstGeom prst="rect">
            <a:avLst/>
          </a:prstGeom>
        </p:spPr>
        <p:txBody>
          <a:bodyPr wrap="square" lIns="0" tIns="0" rIns="0" bIns="0">
            <a:spAutoFit/>
          </a:bodyPr>
          <a:lstStyle>
            <a:lvl1pPr>
              <a:defRPr sz="6000" b="1" i="0">
                <a:solidFill>
                  <a:srgbClr val="1322DC"/>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8/28/2025</a:t>
            </a:fld>
            <a:endParaRPr lang="en-US"/>
          </a:p>
        </p:txBody>
      </p:sp>
      <p:sp>
        <p:nvSpPr>
          <p:cNvPr id="6" name="Holder 6"/>
          <p:cNvSpPr>
            <a:spLocks noGrp="1"/>
          </p:cNvSpPr>
          <p:nvPr>
            <p:ph type="sldNum" sz="quarter" idx="7"/>
          </p:nvPr>
        </p:nvSpPr>
        <p:spPr/>
        <p:txBody>
          <a:bodyPr lIns="0" tIns="0" rIns="0" bIns="0"/>
          <a:lstStyle>
            <a:lvl1pPr>
              <a:defRPr sz="750" b="1" i="0">
                <a:solidFill>
                  <a:srgbClr val="1322DC"/>
                </a:solidFill>
                <a:latin typeface="Arial"/>
                <a:cs typeface="Arial"/>
              </a:defRPr>
            </a:lvl1pPr>
          </a:lstStyle>
          <a:p>
            <a:pPr marL="38100">
              <a:lnSpc>
                <a:spcPct val="100000"/>
              </a:lnSpc>
              <a:spcBef>
                <a:spcPts val="35"/>
              </a:spcBef>
            </a:pPr>
            <a:fld id="{81D60167-4931-47E6-BA6A-407CBD079E47}" type="slidenum">
              <a:rPr spc="-25" dirty="0"/>
              <a:t>‹N°›</a:t>
            </a:fld>
            <a:endParaRPr spc="-2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50" b="1" i="0">
                <a:solidFill>
                  <a:srgbClr val="1322DC"/>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600" b="0" i="0">
                <a:solidFill>
                  <a:srgbClr val="1322DC"/>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8/28/2025</a:t>
            </a:fld>
            <a:endParaRPr lang="en-US"/>
          </a:p>
        </p:txBody>
      </p:sp>
      <p:sp>
        <p:nvSpPr>
          <p:cNvPr id="6" name="Holder 6"/>
          <p:cNvSpPr>
            <a:spLocks noGrp="1"/>
          </p:cNvSpPr>
          <p:nvPr>
            <p:ph type="sldNum" sz="quarter" idx="7"/>
          </p:nvPr>
        </p:nvSpPr>
        <p:spPr/>
        <p:txBody>
          <a:bodyPr lIns="0" tIns="0" rIns="0" bIns="0"/>
          <a:lstStyle>
            <a:lvl1pPr>
              <a:defRPr sz="750" b="1" i="0">
                <a:solidFill>
                  <a:srgbClr val="1322DC"/>
                </a:solidFill>
                <a:latin typeface="Arial"/>
                <a:cs typeface="Arial"/>
              </a:defRPr>
            </a:lvl1pPr>
          </a:lstStyle>
          <a:p>
            <a:pPr marL="38100">
              <a:lnSpc>
                <a:spcPct val="100000"/>
              </a:lnSpc>
              <a:spcBef>
                <a:spcPts val="35"/>
              </a:spcBef>
            </a:pPr>
            <a:fld id="{81D60167-4931-47E6-BA6A-407CBD079E47}" type="slidenum">
              <a:rPr spc="-25" dirty="0"/>
              <a:t>‹N°›</a:t>
            </a:fld>
            <a:endParaRPr spc="-2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50" b="1" i="0">
                <a:solidFill>
                  <a:srgbClr val="1322DC"/>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8/28/2025</a:t>
            </a:fld>
            <a:endParaRPr lang="en-US"/>
          </a:p>
        </p:txBody>
      </p:sp>
      <p:sp>
        <p:nvSpPr>
          <p:cNvPr id="7" name="Holder 7"/>
          <p:cNvSpPr>
            <a:spLocks noGrp="1"/>
          </p:cNvSpPr>
          <p:nvPr>
            <p:ph type="sldNum" sz="quarter" idx="7"/>
          </p:nvPr>
        </p:nvSpPr>
        <p:spPr/>
        <p:txBody>
          <a:bodyPr lIns="0" tIns="0" rIns="0" bIns="0"/>
          <a:lstStyle>
            <a:lvl1pPr>
              <a:defRPr sz="750" b="1" i="0">
                <a:solidFill>
                  <a:srgbClr val="1322DC"/>
                </a:solidFill>
                <a:latin typeface="Arial"/>
                <a:cs typeface="Arial"/>
              </a:defRPr>
            </a:lvl1pPr>
          </a:lstStyle>
          <a:p>
            <a:pPr marL="38100">
              <a:lnSpc>
                <a:spcPct val="100000"/>
              </a:lnSpc>
              <a:spcBef>
                <a:spcPts val="35"/>
              </a:spcBef>
            </a:pPr>
            <a:fld id="{81D60167-4931-47E6-BA6A-407CBD079E47}" type="slidenum">
              <a:rPr spc="-25" dirty="0"/>
              <a:t>‹N°›</a:t>
            </a:fld>
            <a:endParaRPr spc="-2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129537" y="5990881"/>
            <a:ext cx="373380" cy="347980"/>
          </a:xfrm>
          <a:custGeom>
            <a:avLst/>
            <a:gdLst/>
            <a:ahLst/>
            <a:cxnLst/>
            <a:rect l="l" t="t" r="r" b="b"/>
            <a:pathLst>
              <a:path w="373380" h="347979">
                <a:moveTo>
                  <a:pt x="246887" y="0"/>
                </a:moveTo>
                <a:lnTo>
                  <a:pt x="112737" y="63"/>
                </a:lnTo>
                <a:lnTo>
                  <a:pt x="58099" y="30406"/>
                </a:lnTo>
                <a:lnTo>
                  <a:pt x="39560" y="80924"/>
                </a:lnTo>
                <a:lnTo>
                  <a:pt x="39560" y="117487"/>
                </a:lnTo>
                <a:lnTo>
                  <a:pt x="44526" y="123050"/>
                </a:lnTo>
                <a:lnTo>
                  <a:pt x="103619" y="123050"/>
                </a:lnTo>
                <a:lnTo>
                  <a:pt x="108584" y="117487"/>
                </a:lnTo>
                <a:lnTo>
                  <a:pt x="108584" y="91465"/>
                </a:lnTo>
                <a:lnTo>
                  <a:pt x="111006" y="80518"/>
                </a:lnTo>
                <a:lnTo>
                  <a:pt x="117606" y="71567"/>
                </a:lnTo>
                <a:lnTo>
                  <a:pt x="127385" y="65526"/>
                </a:lnTo>
                <a:lnTo>
                  <a:pt x="139344" y="63309"/>
                </a:lnTo>
                <a:lnTo>
                  <a:pt x="233934" y="63309"/>
                </a:lnTo>
                <a:lnTo>
                  <a:pt x="245935" y="65526"/>
                </a:lnTo>
                <a:lnTo>
                  <a:pt x="255746" y="71567"/>
                </a:lnTo>
                <a:lnTo>
                  <a:pt x="262366" y="80518"/>
                </a:lnTo>
                <a:lnTo>
                  <a:pt x="264795" y="91465"/>
                </a:lnTo>
                <a:lnTo>
                  <a:pt x="264795" y="121907"/>
                </a:lnTo>
                <a:lnTo>
                  <a:pt x="262366" y="132844"/>
                </a:lnTo>
                <a:lnTo>
                  <a:pt x="255746" y="141787"/>
                </a:lnTo>
                <a:lnTo>
                  <a:pt x="245935" y="147823"/>
                </a:lnTo>
                <a:lnTo>
                  <a:pt x="233934" y="150037"/>
                </a:lnTo>
                <a:lnTo>
                  <a:pt x="0" y="150037"/>
                </a:lnTo>
                <a:lnTo>
                  <a:pt x="0" y="213118"/>
                </a:lnTo>
                <a:lnTo>
                  <a:pt x="39395" y="213118"/>
                </a:lnTo>
                <a:lnTo>
                  <a:pt x="39395" y="224015"/>
                </a:lnTo>
                <a:lnTo>
                  <a:pt x="49981" y="272119"/>
                </a:lnTo>
                <a:lnTo>
                  <a:pt x="78808" y="311356"/>
                </a:lnTo>
                <a:lnTo>
                  <a:pt x="121482" y="337786"/>
                </a:lnTo>
                <a:lnTo>
                  <a:pt x="173609" y="347471"/>
                </a:lnTo>
                <a:lnTo>
                  <a:pt x="373380" y="347471"/>
                </a:lnTo>
                <a:lnTo>
                  <a:pt x="373380" y="284162"/>
                </a:lnTo>
                <a:lnTo>
                  <a:pt x="173355" y="284175"/>
                </a:lnTo>
                <a:lnTo>
                  <a:pt x="148116" y="279467"/>
                </a:lnTo>
                <a:lnTo>
                  <a:pt x="127485" y="266607"/>
                </a:lnTo>
                <a:lnTo>
                  <a:pt x="113565" y="247495"/>
                </a:lnTo>
                <a:lnTo>
                  <a:pt x="108458" y="224027"/>
                </a:lnTo>
                <a:lnTo>
                  <a:pt x="108597" y="213118"/>
                </a:lnTo>
                <a:lnTo>
                  <a:pt x="246887" y="213118"/>
                </a:lnTo>
                <a:lnTo>
                  <a:pt x="280660" y="206750"/>
                </a:lnTo>
                <a:lnTo>
                  <a:pt x="308276" y="189391"/>
                </a:lnTo>
                <a:lnTo>
                  <a:pt x="326915" y="163666"/>
                </a:lnTo>
                <a:lnTo>
                  <a:pt x="333756" y="132194"/>
                </a:lnTo>
                <a:lnTo>
                  <a:pt x="333756" y="80924"/>
                </a:lnTo>
                <a:lnTo>
                  <a:pt x="326915" y="49452"/>
                </a:lnTo>
                <a:lnTo>
                  <a:pt x="308276" y="23726"/>
                </a:lnTo>
                <a:lnTo>
                  <a:pt x="280660" y="6368"/>
                </a:lnTo>
                <a:lnTo>
                  <a:pt x="246887" y="0"/>
                </a:lnTo>
                <a:close/>
              </a:path>
            </a:pathLst>
          </a:custGeom>
          <a:solidFill>
            <a:srgbClr val="95CD31"/>
          </a:solidFill>
        </p:spPr>
        <p:txBody>
          <a:bodyPr wrap="square" lIns="0" tIns="0" rIns="0" bIns="0" rtlCol="0"/>
          <a:lstStyle/>
          <a:p>
            <a:endParaRPr/>
          </a:p>
        </p:txBody>
      </p:sp>
      <p:sp>
        <p:nvSpPr>
          <p:cNvPr id="17" name="bg object 17"/>
          <p:cNvSpPr/>
          <p:nvPr/>
        </p:nvSpPr>
        <p:spPr>
          <a:xfrm>
            <a:off x="513943" y="5990920"/>
            <a:ext cx="1717675" cy="347980"/>
          </a:xfrm>
          <a:custGeom>
            <a:avLst/>
            <a:gdLst/>
            <a:ahLst/>
            <a:cxnLst/>
            <a:rect l="l" t="t" r="r" b="b"/>
            <a:pathLst>
              <a:path w="1717675" h="347979">
                <a:moveTo>
                  <a:pt x="1381531" y="0"/>
                </a:moveTo>
                <a:lnTo>
                  <a:pt x="1322603" y="0"/>
                </a:lnTo>
                <a:lnTo>
                  <a:pt x="1317523" y="5537"/>
                </a:lnTo>
                <a:lnTo>
                  <a:pt x="1317650" y="57797"/>
                </a:lnTo>
                <a:lnTo>
                  <a:pt x="1322603" y="63334"/>
                </a:lnTo>
                <a:lnTo>
                  <a:pt x="1381658" y="63334"/>
                </a:lnTo>
                <a:lnTo>
                  <a:pt x="1386738" y="57797"/>
                </a:lnTo>
                <a:lnTo>
                  <a:pt x="1386611" y="26390"/>
                </a:lnTo>
                <a:lnTo>
                  <a:pt x="1386611" y="5537"/>
                </a:lnTo>
                <a:lnTo>
                  <a:pt x="1381531" y="0"/>
                </a:lnTo>
                <a:close/>
              </a:path>
              <a:path w="1717675" h="347979">
                <a:moveTo>
                  <a:pt x="1381531" y="90385"/>
                </a:moveTo>
                <a:lnTo>
                  <a:pt x="1322603" y="90385"/>
                </a:lnTo>
                <a:lnTo>
                  <a:pt x="1317523" y="95910"/>
                </a:lnTo>
                <a:lnTo>
                  <a:pt x="1317650" y="341833"/>
                </a:lnTo>
                <a:lnTo>
                  <a:pt x="1322603" y="347383"/>
                </a:lnTo>
                <a:lnTo>
                  <a:pt x="1381658" y="347383"/>
                </a:lnTo>
                <a:lnTo>
                  <a:pt x="1386738" y="341833"/>
                </a:lnTo>
                <a:lnTo>
                  <a:pt x="1386611" y="218884"/>
                </a:lnTo>
                <a:lnTo>
                  <a:pt x="1386611" y="95910"/>
                </a:lnTo>
                <a:lnTo>
                  <a:pt x="1381531" y="90385"/>
                </a:lnTo>
                <a:close/>
              </a:path>
              <a:path w="1717675" h="347979">
                <a:moveTo>
                  <a:pt x="1259411" y="63296"/>
                </a:moveTo>
                <a:lnTo>
                  <a:pt x="1058951" y="63296"/>
                </a:lnTo>
                <a:lnTo>
                  <a:pt x="1143787" y="63334"/>
                </a:lnTo>
                <a:lnTo>
                  <a:pt x="1169110" y="68098"/>
                </a:lnTo>
                <a:lnTo>
                  <a:pt x="1189777" y="81081"/>
                </a:lnTo>
                <a:lnTo>
                  <a:pt x="1203705" y="100319"/>
                </a:lnTo>
                <a:lnTo>
                  <a:pt x="1208811" y="123850"/>
                </a:lnTo>
                <a:lnTo>
                  <a:pt x="1208811" y="235432"/>
                </a:lnTo>
                <a:lnTo>
                  <a:pt x="1189777" y="272238"/>
                </a:lnTo>
                <a:lnTo>
                  <a:pt x="1143787" y="284022"/>
                </a:lnTo>
                <a:lnTo>
                  <a:pt x="989863" y="284175"/>
                </a:lnTo>
                <a:lnTo>
                  <a:pt x="989863" y="347472"/>
                </a:lnTo>
                <a:lnTo>
                  <a:pt x="1143787" y="347383"/>
                </a:lnTo>
                <a:lnTo>
                  <a:pt x="1195924" y="339495"/>
                </a:lnTo>
                <a:lnTo>
                  <a:pt x="1238561" y="317020"/>
                </a:lnTo>
                <a:lnTo>
                  <a:pt x="1267338" y="281739"/>
                </a:lnTo>
                <a:lnTo>
                  <a:pt x="1277899" y="235432"/>
                </a:lnTo>
                <a:lnTo>
                  <a:pt x="1277899" y="123126"/>
                </a:lnTo>
                <a:lnTo>
                  <a:pt x="1268209" y="76241"/>
                </a:lnTo>
                <a:lnTo>
                  <a:pt x="1259411" y="63296"/>
                </a:lnTo>
                <a:close/>
              </a:path>
              <a:path w="1717675" h="347979">
                <a:moveTo>
                  <a:pt x="1151534" y="0"/>
                </a:moveTo>
                <a:lnTo>
                  <a:pt x="994816" y="0"/>
                </a:lnTo>
                <a:lnTo>
                  <a:pt x="989863" y="5562"/>
                </a:lnTo>
                <a:lnTo>
                  <a:pt x="989863" y="223545"/>
                </a:lnTo>
                <a:lnTo>
                  <a:pt x="994816" y="229082"/>
                </a:lnTo>
                <a:lnTo>
                  <a:pt x="1053998" y="229082"/>
                </a:lnTo>
                <a:lnTo>
                  <a:pt x="1058951" y="223545"/>
                </a:lnTo>
                <a:lnTo>
                  <a:pt x="1058951" y="63296"/>
                </a:lnTo>
                <a:lnTo>
                  <a:pt x="1259411" y="63296"/>
                </a:lnTo>
                <a:lnTo>
                  <a:pt x="1241529" y="36988"/>
                </a:lnTo>
                <a:lnTo>
                  <a:pt x="1201443" y="10023"/>
                </a:lnTo>
                <a:lnTo>
                  <a:pt x="1151534" y="0"/>
                </a:lnTo>
                <a:close/>
              </a:path>
              <a:path w="1717675" h="347979">
                <a:moveTo>
                  <a:pt x="1680235" y="12"/>
                </a:moveTo>
                <a:lnTo>
                  <a:pt x="1511833" y="38"/>
                </a:lnTo>
                <a:lnTo>
                  <a:pt x="1451524" y="23163"/>
                </a:lnTo>
                <a:lnTo>
                  <a:pt x="1426362" y="78892"/>
                </a:lnTo>
                <a:lnTo>
                  <a:pt x="1426362" y="128092"/>
                </a:lnTo>
                <a:lnTo>
                  <a:pt x="1432557" y="161160"/>
                </a:lnTo>
                <a:lnTo>
                  <a:pt x="1449444" y="188194"/>
                </a:lnTo>
                <a:lnTo>
                  <a:pt x="1474475" y="206437"/>
                </a:lnTo>
                <a:lnTo>
                  <a:pt x="1505102" y="213131"/>
                </a:lnTo>
                <a:lnTo>
                  <a:pt x="1618386" y="213131"/>
                </a:lnTo>
                <a:lnTo>
                  <a:pt x="1630088" y="215718"/>
                </a:lnTo>
                <a:lnTo>
                  <a:pt x="1639611" y="222772"/>
                </a:lnTo>
                <a:lnTo>
                  <a:pt x="1646014" y="233228"/>
                </a:lnTo>
                <a:lnTo>
                  <a:pt x="1648358" y="246024"/>
                </a:lnTo>
                <a:lnTo>
                  <a:pt x="1648358" y="253911"/>
                </a:lnTo>
                <a:lnTo>
                  <a:pt x="1645794" y="265652"/>
                </a:lnTo>
                <a:lnTo>
                  <a:pt x="1638801" y="275248"/>
                </a:lnTo>
                <a:lnTo>
                  <a:pt x="1628427" y="281723"/>
                </a:lnTo>
                <a:lnTo>
                  <a:pt x="1615719" y="284098"/>
                </a:lnTo>
                <a:lnTo>
                  <a:pt x="1433347" y="284098"/>
                </a:lnTo>
                <a:lnTo>
                  <a:pt x="1428648" y="287172"/>
                </a:lnTo>
                <a:lnTo>
                  <a:pt x="1426997" y="291744"/>
                </a:lnTo>
                <a:lnTo>
                  <a:pt x="1426489" y="292989"/>
                </a:lnTo>
                <a:lnTo>
                  <a:pt x="1426362" y="342468"/>
                </a:lnTo>
                <a:lnTo>
                  <a:pt x="1431823" y="347459"/>
                </a:lnTo>
                <a:lnTo>
                  <a:pt x="1583588" y="347459"/>
                </a:lnTo>
                <a:lnTo>
                  <a:pt x="1632737" y="347433"/>
                </a:lnTo>
                <a:lnTo>
                  <a:pt x="1692681" y="324302"/>
                </a:lnTo>
                <a:lnTo>
                  <a:pt x="1717573" y="268528"/>
                </a:lnTo>
                <a:lnTo>
                  <a:pt x="1717573" y="221373"/>
                </a:lnTo>
                <a:lnTo>
                  <a:pt x="1689093" y="169497"/>
                </a:lnTo>
                <a:lnTo>
                  <a:pt x="1632229" y="150050"/>
                </a:lnTo>
                <a:lnTo>
                  <a:pt x="1525676" y="150037"/>
                </a:lnTo>
                <a:lnTo>
                  <a:pt x="1513934" y="147448"/>
                </a:lnTo>
                <a:lnTo>
                  <a:pt x="1504324" y="140393"/>
                </a:lnTo>
                <a:lnTo>
                  <a:pt x="1497833" y="129940"/>
                </a:lnTo>
                <a:lnTo>
                  <a:pt x="1495450" y="117157"/>
                </a:lnTo>
                <a:lnTo>
                  <a:pt x="1495577" y="93548"/>
                </a:lnTo>
                <a:lnTo>
                  <a:pt x="1498163" y="81812"/>
                </a:lnTo>
                <a:lnTo>
                  <a:pt x="1505213" y="72215"/>
                </a:lnTo>
                <a:lnTo>
                  <a:pt x="1515669" y="65737"/>
                </a:lnTo>
                <a:lnTo>
                  <a:pt x="1528470" y="63360"/>
                </a:lnTo>
                <a:lnTo>
                  <a:pt x="1678730" y="63360"/>
                </a:lnTo>
                <a:lnTo>
                  <a:pt x="1683410" y="60286"/>
                </a:lnTo>
                <a:lnTo>
                  <a:pt x="1685061" y="55676"/>
                </a:lnTo>
                <a:lnTo>
                  <a:pt x="1685569" y="54457"/>
                </a:lnTo>
                <a:lnTo>
                  <a:pt x="1685823" y="53327"/>
                </a:lnTo>
                <a:lnTo>
                  <a:pt x="1685823" y="4991"/>
                </a:lnTo>
                <a:lnTo>
                  <a:pt x="1680235" y="12"/>
                </a:lnTo>
                <a:close/>
              </a:path>
              <a:path w="1717675" h="347979">
                <a:moveTo>
                  <a:pt x="282905" y="0"/>
                </a:moveTo>
                <a:lnTo>
                  <a:pt x="92608" y="0"/>
                </a:lnTo>
                <a:lnTo>
                  <a:pt x="56594" y="6715"/>
                </a:lnTo>
                <a:lnTo>
                  <a:pt x="27154" y="25025"/>
                </a:lnTo>
                <a:lnTo>
                  <a:pt x="7288" y="52174"/>
                </a:lnTo>
                <a:lnTo>
                  <a:pt x="0" y="85407"/>
                </a:lnTo>
                <a:lnTo>
                  <a:pt x="0" y="262077"/>
                </a:lnTo>
                <a:lnTo>
                  <a:pt x="7288" y="295297"/>
                </a:lnTo>
                <a:lnTo>
                  <a:pt x="27154" y="322443"/>
                </a:lnTo>
                <a:lnTo>
                  <a:pt x="56594" y="340754"/>
                </a:lnTo>
                <a:lnTo>
                  <a:pt x="92608" y="347472"/>
                </a:lnTo>
                <a:lnTo>
                  <a:pt x="282651" y="347472"/>
                </a:lnTo>
                <a:lnTo>
                  <a:pt x="288086" y="342582"/>
                </a:lnTo>
                <a:lnTo>
                  <a:pt x="288086" y="289064"/>
                </a:lnTo>
                <a:lnTo>
                  <a:pt x="282651" y="284175"/>
                </a:lnTo>
                <a:lnTo>
                  <a:pt x="93865" y="284175"/>
                </a:lnTo>
                <a:lnTo>
                  <a:pt x="84356" y="282319"/>
                </a:lnTo>
                <a:lnTo>
                  <a:pt x="76488" y="277294"/>
                </a:lnTo>
                <a:lnTo>
                  <a:pt x="71130" y="269912"/>
                </a:lnTo>
                <a:lnTo>
                  <a:pt x="69151" y="260985"/>
                </a:lnTo>
                <a:lnTo>
                  <a:pt x="69151" y="212496"/>
                </a:lnTo>
                <a:lnTo>
                  <a:pt x="184734" y="212496"/>
                </a:lnTo>
                <a:lnTo>
                  <a:pt x="190157" y="207594"/>
                </a:lnTo>
                <a:lnTo>
                  <a:pt x="190157" y="154952"/>
                </a:lnTo>
                <a:lnTo>
                  <a:pt x="184734" y="150050"/>
                </a:lnTo>
                <a:lnTo>
                  <a:pt x="69151" y="150050"/>
                </a:lnTo>
                <a:lnTo>
                  <a:pt x="69151" y="86550"/>
                </a:lnTo>
                <a:lnTo>
                  <a:pt x="71130" y="77613"/>
                </a:lnTo>
                <a:lnTo>
                  <a:pt x="76488" y="70223"/>
                </a:lnTo>
                <a:lnTo>
                  <a:pt x="84356" y="65192"/>
                </a:lnTo>
                <a:lnTo>
                  <a:pt x="93865" y="63334"/>
                </a:lnTo>
                <a:lnTo>
                  <a:pt x="282651" y="63334"/>
                </a:lnTo>
                <a:lnTo>
                  <a:pt x="288086" y="58445"/>
                </a:lnTo>
                <a:lnTo>
                  <a:pt x="288086" y="4914"/>
                </a:lnTo>
                <a:lnTo>
                  <a:pt x="282905" y="0"/>
                </a:lnTo>
                <a:close/>
              </a:path>
              <a:path w="1717675" h="347979">
                <a:moveTo>
                  <a:pt x="481723" y="12"/>
                </a:moveTo>
                <a:lnTo>
                  <a:pt x="332714" y="12"/>
                </a:lnTo>
                <a:lnTo>
                  <a:pt x="327723" y="5562"/>
                </a:lnTo>
                <a:lnTo>
                  <a:pt x="327723" y="341922"/>
                </a:lnTo>
                <a:lnTo>
                  <a:pt x="332714" y="347472"/>
                </a:lnTo>
                <a:lnTo>
                  <a:pt x="391922" y="347472"/>
                </a:lnTo>
                <a:lnTo>
                  <a:pt x="396913" y="341922"/>
                </a:lnTo>
                <a:lnTo>
                  <a:pt x="396913" y="63334"/>
                </a:lnTo>
                <a:lnTo>
                  <a:pt x="596219" y="63334"/>
                </a:lnTo>
                <a:lnTo>
                  <a:pt x="576494" y="36331"/>
                </a:lnTo>
                <a:lnTo>
                  <a:pt x="533867" y="9761"/>
                </a:lnTo>
                <a:lnTo>
                  <a:pt x="481723" y="12"/>
                </a:lnTo>
                <a:close/>
              </a:path>
              <a:path w="1717675" h="347979">
                <a:moveTo>
                  <a:pt x="596219" y="63334"/>
                </a:moveTo>
                <a:lnTo>
                  <a:pt x="396913" y="63334"/>
                </a:lnTo>
                <a:lnTo>
                  <a:pt x="481723" y="63373"/>
                </a:lnTo>
                <a:lnTo>
                  <a:pt x="506997" y="68136"/>
                </a:lnTo>
                <a:lnTo>
                  <a:pt x="527656" y="81118"/>
                </a:lnTo>
                <a:lnTo>
                  <a:pt x="541595" y="100352"/>
                </a:lnTo>
                <a:lnTo>
                  <a:pt x="546709" y="123875"/>
                </a:lnTo>
                <a:lnTo>
                  <a:pt x="546709" y="342493"/>
                </a:lnTo>
                <a:lnTo>
                  <a:pt x="552246" y="347472"/>
                </a:lnTo>
                <a:lnTo>
                  <a:pt x="610285" y="347472"/>
                </a:lnTo>
                <a:lnTo>
                  <a:pt x="615810" y="342493"/>
                </a:lnTo>
                <a:lnTo>
                  <a:pt x="615810" y="123875"/>
                </a:lnTo>
                <a:lnTo>
                  <a:pt x="605256" y="75707"/>
                </a:lnTo>
                <a:lnTo>
                  <a:pt x="596219" y="63334"/>
                </a:lnTo>
                <a:close/>
              </a:path>
            </a:pathLst>
          </a:custGeom>
          <a:solidFill>
            <a:srgbClr val="1322DC"/>
          </a:solidFill>
        </p:spPr>
        <p:txBody>
          <a:bodyPr wrap="square" lIns="0" tIns="0" rIns="0" bIns="0" rtlCol="0"/>
          <a:lstStyle/>
          <a:p>
            <a:endParaRPr/>
          </a:p>
        </p:txBody>
      </p:sp>
      <p:pic>
        <p:nvPicPr>
          <p:cNvPr id="18" name="bg object 18"/>
          <p:cNvPicPr/>
          <p:nvPr/>
        </p:nvPicPr>
        <p:blipFill>
          <a:blip r:embed="rId2" cstate="print"/>
          <a:stretch>
            <a:fillRect/>
          </a:stretch>
        </p:blipFill>
        <p:spPr>
          <a:xfrm>
            <a:off x="0" y="3701796"/>
            <a:ext cx="12191999" cy="1714500"/>
          </a:xfrm>
          <a:prstGeom prst="rect">
            <a:avLst/>
          </a:prstGeom>
        </p:spPr>
      </p:pic>
      <p:sp>
        <p:nvSpPr>
          <p:cNvPr id="2" name="Holder 2"/>
          <p:cNvSpPr>
            <a:spLocks noGrp="1"/>
          </p:cNvSpPr>
          <p:nvPr>
            <p:ph type="title"/>
          </p:nvPr>
        </p:nvSpPr>
        <p:spPr/>
        <p:txBody>
          <a:bodyPr lIns="0" tIns="0" rIns="0" bIns="0"/>
          <a:lstStyle>
            <a:lvl1pPr>
              <a:defRPr sz="3450" b="1" i="0">
                <a:solidFill>
                  <a:srgbClr val="1322DC"/>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8/28/2025</a:t>
            </a:fld>
            <a:endParaRPr lang="en-US"/>
          </a:p>
        </p:txBody>
      </p:sp>
      <p:sp>
        <p:nvSpPr>
          <p:cNvPr id="5" name="Holder 5"/>
          <p:cNvSpPr>
            <a:spLocks noGrp="1"/>
          </p:cNvSpPr>
          <p:nvPr>
            <p:ph type="sldNum" sz="quarter" idx="7"/>
          </p:nvPr>
        </p:nvSpPr>
        <p:spPr/>
        <p:txBody>
          <a:bodyPr lIns="0" tIns="0" rIns="0" bIns="0"/>
          <a:lstStyle>
            <a:lvl1pPr>
              <a:defRPr sz="750" b="1" i="0">
                <a:solidFill>
                  <a:srgbClr val="1322DC"/>
                </a:solidFill>
                <a:latin typeface="Arial"/>
                <a:cs typeface="Arial"/>
              </a:defRPr>
            </a:lvl1pPr>
          </a:lstStyle>
          <a:p>
            <a:pPr marL="38100">
              <a:lnSpc>
                <a:spcPct val="100000"/>
              </a:lnSpc>
              <a:spcBef>
                <a:spcPts val="35"/>
              </a:spcBef>
            </a:pPr>
            <a:fld id="{81D60167-4931-47E6-BA6A-407CBD079E47}" type="slidenum">
              <a:rPr spc="-25" dirty="0"/>
              <a:t>‹N°›</a:t>
            </a:fld>
            <a:endParaRPr spc="-2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8/28/2025</a:t>
            </a:fld>
            <a:endParaRPr lang="en-US"/>
          </a:p>
        </p:txBody>
      </p:sp>
      <p:sp>
        <p:nvSpPr>
          <p:cNvPr id="4" name="Holder 4"/>
          <p:cNvSpPr>
            <a:spLocks noGrp="1"/>
          </p:cNvSpPr>
          <p:nvPr>
            <p:ph type="sldNum" sz="quarter" idx="7"/>
          </p:nvPr>
        </p:nvSpPr>
        <p:spPr/>
        <p:txBody>
          <a:bodyPr lIns="0" tIns="0" rIns="0" bIns="0"/>
          <a:lstStyle>
            <a:lvl1pPr>
              <a:defRPr sz="750" b="1" i="0">
                <a:solidFill>
                  <a:srgbClr val="1322DC"/>
                </a:solidFill>
                <a:latin typeface="Arial"/>
                <a:cs typeface="Arial"/>
              </a:defRPr>
            </a:lvl1pPr>
          </a:lstStyle>
          <a:p>
            <a:pPr marL="38100">
              <a:lnSpc>
                <a:spcPct val="100000"/>
              </a:lnSpc>
              <a:spcBef>
                <a:spcPts val="35"/>
              </a:spcBef>
            </a:pPr>
            <a:fld id="{81D60167-4931-47E6-BA6A-407CBD079E47}" type="slidenum">
              <a:rPr spc="-25" dirty="0"/>
              <a:t>‹N°›</a:t>
            </a:fld>
            <a:endParaRPr spc="-25"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794042" y="6472428"/>
            <a:ext cx="166115" cy="155447"/>
          </a:xfrm>
          <a:prstGeom prst="rect">
            <a:avLst/>
          </a:prstGeom>
        </p:spPr>
      </p:pic>
      <p:sp>
        <p:nvSpPr>
          <p:cNvPr id="17" name="bg object 17"/>
          <p:cNvSpPr/>
          <p:nvPr/>
        </p:nvSpPr>
        <p:spPr>
          <a:xfrm>
            <a:off x="518210" y="6472440"/>
            <a:ext cx="768350" cy="155575"/>
          </a:xfrm>
          <a:custGeom>
            <a:avLst/>
            <a:gdLst/>
            <a:ahLst/>
            <a:cxnLst/>
            <a:rect l="l" t="t" r="r" b="b"/>
            <a:pathLst>
              <a:path w="768350" h="155575">
                <a:moveTo>
                  <a:pt x="617854" y="0"/>
                </a:moveTo>
                <a:lnTo>
                  <a:pt x="591451" y="0"/>
                </a:lnTo>
                <a:lnTo>
                  <a:pt x="589216" y="2476"/>
                </a:lnTo>
                <a:lnTo>
                  <a:pt x="589267" y="25857"/>
                </a:lnTo>
                <a:lnTo>
                  <a:pt x="591502" y="28333"/>
                </a:lnTo>
                <a:lnTo>
                  <a:pt x="617905" y="28333"/>
                </a:lnTo>
                <a:lnTo>
                  <a:pt x="620128" y="25857"/>
                </a:lnTo>
                <a:lnTo>
                  <a:pt x="620090" y="2476"/>
                </a:lnTo>
                <a:lnTo>
                  <a:pt x="617854" y="0"/>
                </a:lnTo>
                <a:close/>
              </a:path>
              <a:path w="768350" h="155575">
                <a:moveTo>
                  <a:pt x="617854" y="40436"/>
                </a:moveTo>
                <a:lnTo>
                  <a:pt x="591451" y="40436"/>
                </a:lnTo>
                <a:lnTo>
                  <a:pt x="589216" y="42913"/>
                </a:lnTo>
                <a:lnTo>
                  <a:pt x="589267" y="152920"/>
                </a:lnTo>
                <a:lnTo>
                  <a:pt x="591502" y="155409"/>
                </a:lnTo>
                <a:lnTo>
                  <a:pt x="617905" y="155409"/>
                </a:lnTo>
                <a:lnTo>
                  <a:pt x="620128" y="152920"/>
                </a:lnTo>
                <a:lnTo>
                  <a:pt x="620090" y="42913"/>
                </a:lnTo>
                <a:lnTo>
                  <a:pt x="617854" y="40436"/>
                </a:lnTo>
                <a:close/>
              </a:path>
              <a:path w="768350" h="155575">
                <a:moveTo>
                  <a:pt x="563228" y="28320"/>
                </a:moveTo>
                <a:lnTo>
                  <a:pt x="473582" y="28320"/>
                </a:lnTo>
                <a:lnTo>
                  <a:pt x="511530" y="28333"/>
                </a:lnTo>
                <a:lnTo>
                  <a:pt x="522832" y="30464"/>
                </a:lnTo>
                <a:lnTo>
                  <a:pt x="532069" y="36271"/>
                </a:lnTo>
                <a:lnTo>
                  <a:pt x="538301" y="44878"/>
                </a:lnTo>
                <a:lnTo>
                  <a:pt x="540516" y="55079"/>
                </a:lnTo>
                <a:lnTo>
                  <a:pt x="540588" y="105321"/>
                </a:lnTo>
                <a:lnTo>
                  <a:pt x="538301" y="115013"/>
                </a:lnTo>
                <a:lnTo>
                  <a:pt x="532069" y="121788"/>
                </a:lnTo>
                <a:lnTo>
                  <a:pt x="522832" y="125764"/>
                </a:lnTo>
                <a:lnTo>
                  <a:pt x="511530" y="127063"/>
                </a:lnTo>
                <a:lnTo>
                  <a:pt x="442658" y="127126"/>
                </a:lnTo>
                <a:lnTo>
                  <a:pt x="442658" y="155447"/>
                </a:lnTo>
                <a:lnTo>
                  <a:pt x="511530" y="155409"/>
                </a:lnTo>
                <a:lnTo>
                  <a:pt x="553912" y="141824"/>
                </a:lnTo>
                <a:lnTo>
                  <a:pt x="571500" y="105321"/>
                </a:lnTo>
                <a:lnTo>
                  <a:pt x="571500" y="55079"/>
                </a:lnTo>
                <a:lnTo>
                  <a:pt x="567162" y="34107"/>
                </a:lnTo>
                <a:lnTo>
                  <a:pt x="563228" y="28320"/>
                </a:lnTo>
                <a:close/>
              </a:path>
              <a:path w="768350" h="155575">
                <a:moveTo>
                  <a:pt x="514984" y="0"/>
                </a:moveTo>
                <a:lnTo>
                  <a:pt x="444893" y="0"/>
                </a:lnTo>
                <a:lnTo>
                  <a:pt x="442658" y="2489"/>
                </a:lnTo>
                <a:lnTo>
                  <a:pt x="442658" y="100012"/>
                </a:lnTo>
                <a:lnTo>
                  <a:pt x="444893" y="102488"/>
                </a:lnTo>
                <a:lnTo>
                  <a:pt x="471335" y="102488"/>
                </a:lnTo>
                <a:lnTo>
                  <a:pt x="473557" y="100012"/>
                </a:lnTo>
                <a:lnTo>
                  <a:pt x="473582" y="28320"/>
                </a:lnTo>
                <a:lnTo>
                  <a:pt x="563228" y="28320"/>
                </a:lnTo>
                <a:lnTo>
                  <a:pt x="555224" y="16548"/>
                </a:lnTo>
                <a:lnTo>
                  <a:pt x="537295" y="4484"/>
                </a:lnTo>
                <a:lnTo>
                  <a:pt x="514984" y="0"/>
                </a:lnTo>
                <a:close/>
              </a:path>
              <a:path w="768350" h="155575">
                <a:moveTo>
                  <a:pt x="751408" y="0"/>
                </a:moveTo>
                <a:lnTo>
                  <a:pt x="676084" y="12"/>
                </a:lnTo>
                <a:lnTo>
                  <a:pt x="640885" y="21577"/>
                </a:lnTo>
                <a:lnTo>
                  <a:pt x="637857" y="35293"/>
                </a:lnTo>
                <a:lnTo>
                  <a:pt x="637857" y="57302"/>
                </a:lnTo>
                <a:lnTo>
                  <a:pt x="640631" y="72096"/>
                </a:lnTo>
                <a:lnTo>
                  <a:pt x="648192" y="84188"/>
                </a:lnTo>
                <a:lnTo>
                  <a:pt x="659395" y="92346"/>
                </a:lnTo>
                <a:lnTo>
                  <a:pt x="673100" y="95338"/>
                </a:lnTo>
                <a:lnTo>
                  <a:pt x="731177" y="95338"/>
                </a:lnTo>
                <a:lnTo>
                  <a:pt x="737113" y="101879"/>
                </a:lnTo>
                <a:lnTo>
                  <a:pt x="737171" y="121043"/>
                </a:lnTo>
                <a:lnTo>
                  <a:pt x="730643" y="127088"/>
                </a:lnTo>
                <a:lnTo>
                  <a:pt x="641007" y="127088"/>
                </a:lnTo>
                <a:lnTo>
                  <a:pt x="638911" y="128473"/>
                </a:lnTo>
                <a:lnTo>
                  <a:pt x="637959" y="131076"/>
                </a:lnTo>
                <a:lnTo>
                  <a:pt x="637857" y="153200"/>
                </a:lnTo>
                <a:lnTo>
                  <a:pt x="640334" y="155435"/>
                </a:lnTo>
                <a:lnTo>
                  <a:pt x="730161" y="155422"/>
                </a:lnTo>
                <a:lnTo>
                  <a:pt x="765070" y="133857"/>
                </a:lnTo>
                <a:lnTo>
                  <a:pt x="768045" y="120129"/>
                </a:lnTo>
                <a:lnTo>
                  <a:pt x="768045" y="99034"/>
                </a:lnTo>
                <a:lnTo>
                  <a:pt x="743545" y="69435"/>
                </a:lnTo>
                <a:lnTo>
                  <a:pt x="729919" y="67119"/>
                </a:lnTo>
                <a:lnTo>
                  <a:pt x="674839" y="67119"/>
                </a:lnTo>
                <a:lnTo>
                  <a:pt x="668782" y="60515"/>
                </a:lnTo>
                <a:lnTo>
                  <a:pt x="668832" y="34404"/>
                </a:lnTo>
                <a:lnTo>
                  <a:pt x="675424" y="28346"/>
                </a:lnTo>
                <a:lnTo>
                  <a:pt x="750735" y="28346"/>
                </a:lnTo>
                <a:lnTo>
                  <a:pt x="752805" y="26962"/>
                </a:lnTo>
                <a:lnTo>
                  <a:pt x="753567" y="24904"/>
                </a:lnTo>
                <a:lnTo>
                  <a:pt x="753821" y="24358"/>
                </a:lnTo>
                <a:lnTo>
                  <a:pt x="753948" y="23863"/>
                </a:lnTo>
                <a:lnTo>
                  <a:pt x="753948" y="2222"/>
                </a:lnTo>
                <a:lnTo>
                  <a:pt x="751408" y="0"/>
                </a:lnTo>
                <a:close/>
              </a:path>
              <a:path w="768350" h="155575">
                <a:moveTo>
                  <a:pt x="126517" y="0"/>
                </a:moveTo>
                <a:lnTo>
                  <a:pt x="41414" y="0"/>
                </a:lnTo>
                <a:lnTo>
                  <a:pt x="25310" y="3004"/>
                </a:lnTo>
                <a:lnTo>
                  <a:pt x="12144" y="11195"/>
                </a:lnTo>
                <a:lnTo>
                  <a:pt x="3259" y="23338"/>
                </a:lnTo>
                <a:lnTo>
                  <a:pt x="0" y="38201"/>
                </a:lnTo>
                <a:lnTo>
                  <a:pt x="0" y="117246"/>
                </a:lnTo>
                <a:lnTo>
                  <a:pt x="3259" y="132104"/>
                </a:lnTo>
                <a:lnTo>
                  <a:pt x="12144" y="144248"/>
                </a:lnTo>
                <a:lnTo>
                  <a:pt x="25310" y="152441"/>
                </a:lnTo>
                <a:lnTo>
                  <a:pt x="41414" y="155447"/>
                </a:lnTo>
                <a:lnTo>
                  <a:pt x="126403" y="155447"/>
                </a:lnTo>
                <a:lnTo>
                  <a:pt x="128841" y="153250"/>
                </a:lnTo>
                <a:lnTo>
                  <a:pt x="128841" y="129311"/>
                </a:lnTo>
                <a:lnTo>
                  <a:pt x="126403" y="127126"/>
                </a:lnTo>
                <a:lnTo>
                  <a:pt x="35991" y="127126"/>
                </a:lnTo>
                <a:lnTo>
                  <a:pt x="30924" y="122377"/>
                </a:lnTo>
                <a:lnTo>
                  <a:pt x="30924" y="95059"/>
                </a:lnTo>
                <a:lnTo>
                  <a:pt x="82613" y="95059"/>
                </a:lnTo>
                <a:lnTo>
                  <a:pt x="85039" y="92875"/>
                </a:lnTo>
                <a:lnTo>
                  <a:pt x="85039" y="69316"/>
                </a:lnTo>
                <a:lnTo>
                  <a:pt x="82613" y="67119"/>
                </a:lnTo>
                <a:lnTo>
                  <a:pt x="30924" y="67119"/>
                </a:lnTo>
                <a:lnTo>
                  <a:pt x="30924" y="33083"/>
                </a:lnTo>
                <a:lnTo>
                  <a:pt x="35991" y="28333"/>
                </a:lnTo>
                <a:lnTo>
                  <a:pt x="126403" y="28333"/>
                </a:lnTo>
                <a:lnTo>
                  <a:pt x="128841" y="26149"/>
                </a:lnTo>
                <a:lnTo>
                  <a:pt x="128841" y="2197"/>
                </a:lnTo>
                <a:lnTo>
                  <a:pt x="126517" y="0"/>
                </a:lnTo>
                <a:close/>
              </a:path>
              <a:path w="768350" h="155575">
                <a:moveTo>
                  <a:pt x="215430" y="0"/>
                </a:moveTo>
                <a:lnTo>
                  <a:pt x="148793" y="0"/>
                </a:lnTo>
                <a:lnTo>
                  <a:pt x="146558" y="2489"/>
                </a:lnTo>
                <a:lnTo>
                  <a:pt x="146558" y="152971"/>
                </a:lnTo>
                <a:lnTo>
                  <a:pt x="148793" y="155447"/>
                </a:lnTo>
                <a:lnTo>
                  <a:pt x="175272" y="155447"/>
                </a:lnTo>
                <a:lnTo>
                  <a:pt x="177507" y="152971"/>
                </a:lnTo>
                <a:lnTo>
                  <a:pt x="177507" y="28333"/>
                </a:lnTo>
                <a:lnTo>
                  <a:pt x="266640" y="28333"/>
                </a:lnTo>
                <a:lnTo>
                  <a:pt x="257816" y="16248"/>
                </a:lnTo>
                <a:lnTo>
                  <a:pt x="238752" y="4361"/>
                </a:lnTo>
                <a:lnTo>
                  <a:pt x="215430" y="0"/>
                </a:lnTo>
                <a:close/>
              </a:path>
              <a:path w="768350" h="155575">
                <a:moveTo>
                  <a:pt x="266640" y="28333"/>
                </a:moveTo>
                <a:lnTo>
                  <a:pt x="177507" y="28333"/>
                </a:lnTo>
                <a:lnTo>
                  <a:pt x="215430" y="28346"/>
                </a:lnTo>
                <a:lnTo>
                  <a:pt x="226733" y="30478"/>
                </a:lnTo>
                <a:lnTo>
                  <a:pt x="235975" y="36288"/>
                </a:lnTo>
                <a:lnTo>
                  <a:pt x="242212" y="44896"/>
                </a:lnTo>
                <a:lnTo>
                  <a:pt x="244500" y="55422"/>
                </a:lnTo>
                <a:lnTo>
                  <a:pt x="244500" y="153212"/>
                </a:lnTo>
                <a:lnTo>
                  <a:pt x="246976" y="155447"/>
                </a:lnTo>
                <a:lnTo>
                  <a:pt x="272922" y="155447"/>
                </a:lnTo>
                <a:lnTo>
                  <a:pt x="275399" y="153212"/>
                </a:lnTo>
                <a:lnTo>
                  <a:pt x="275399" y="55422"/>
                </a:lnTo>
                <a:lnTo>
                  <a:pt x="270679" y="33866"/>
                </a:lnTo>
                <a:lnTo>
                  <a:pt x="266640" y="28333"/>
                </a:lnTo>
                <a:close/>
              </a:path>
            </a:pathLst>
          </a:custGeom>
          <a:solidFill>
            <a:srgbClr val="1322DC"/>
          </a:solidFill>
        </p:spPr>
        <p:txBody>
          <a:bodyPr wrap="square" lIns="0" tIns="0" rIns="0" bIns="0" rtlCol="0"/>
          <a:lstStyle/>
          <a:p>
            <a:endParaRPr/>
          </a:p>
        </p:txBody>
      </p:sp>
      <p:sp>
        <p:nvSpPr>
          <p:cNvPr id="2" name="Holder 2"/>
          <p:cNvSpPr>
            <a:spLocks noGrp="1"/>
          </p:cNvSpPr>
          <p:nvPr>
            <p:ph type="title"/>
          </p:nvPr>
        </p:nvSpPr>
        <p:spPr>
          <a:xfrm>
            <a:off x="480771" y="378333"/>
            <a:ext cx="11035030" cy="994410"/>
          </a:xfrm>
          <a:prstGeom prst="rect">
            <a:avLst/>
          </a:prstGeom>
        </p:spPr>
        <p:txBody>
          <a:bodyPr wrap="square" lIns="0" tIns="0" rIns="0" bIns="0">
            <a:spAutoFit/>
          </a:bodyPr>
          <a:lstStyle>
            <a:lvl1pPr>
              <a:defRPr sz="3450" b="1" i="0">
                <a:solidFill>
                  <a:srgbClr val="1322DC"/>
                </a:solidFill>
                <a:latin typeface="Arial"/>
                <a:cs typeface="Arial"/>
              </a:defRPr>
            </a:lvl1pPr>
          </a:lstStyle>
          <a:p>
            <a:endParaRPr/>
          </a:p>
        </p:txBody>
      </p:sp>
      <p:sp>
        <p:nvSpPr>
          <p:cNvPr id="3" name="Holder 3"/>
          <p:cNvSpPr>
            <a:spLocks noGrp="1"/>
          </p:cNvSpPr>
          <p:nvPr>
            <p:ph type="body" idx="1"/>
          </p:nvPr>
        </p:nvSpPr>
        <p:spPr>
          <a:xfrm>
            <a:off x="481076" y="1590293"/>
            <a:ext cx="7319645" cy="4246245"/>
          </a:xfrm>
          <a:prstGeom prst="rect">
            <a:avLst/>
          </a:prstGeom>
        </p:spPr>
        <p:txBody>
          <a:bodyPr wrap="square" lIns="0" tIns="0" rIns="0" bIns="0">
            <a:spAutoFit/>
          </a:bodyPr>
          <a:lstStyle>
            <a:lvl1pPr>
              <a:defRPr sz="1600" b="0" i="0">
                <a:solidFill>
                  <a:srgbClr val="1322DC"/>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8/28/2025</a:t>
            </a:fld>
            <a:endParaRPr lang="en-US"/>
          </a:p>
        </p:txBody>
      </p:sp>
      <p:sp>
        <p:nvSpPr>
          <p:cNvPr id="6" name="Holder 6"/>
          <p:cNvSpPr>
            <a:spLocks noGrp="1"/>
          </p:cNvSpPr>
          <p:nvPr>
            <p:ph type="sldNum" sz="quarter" idx="7"/>
          </p:nvPr>
        </p:nvSpPr>
        <p:spPr>
          <a:xfrm>
            <a:off x="11525377" y="6530087"/>
            <a:ext cx="195579" cy="132715"/>
          </a:xfrm>
          <a:prstGeom prst="rect">
            <a:avLst/>
          </a:prstGeom>
        </p:spPr>
        <p:txBody>
          <a:bodyPr wrap="square" lIns="0" tIns="0" rIns="0" bIns="0">
            <a:spAutoFit/>
          </a:bodyPr>
          <a:lstStyle>
            <a:lvl1pPr>
              <a:defRPr sz="750" b="1" i="0">
                <a:solidFill>
                  <a:srgbClr val="1322DC"/>
                </a:solidFill>
                <a:latin typeface="Arial"/>
                <a:cs typeface="Arial"/>
              </a:defRPr>
            </a:lvl1pPr>
          </a:lstStyle>
          <a:p>
            <a:pPr marL="38100">
              <a:lnSpc>
                <a:spcPct val="100000"/>
              </a:lnSpc>
              <a:spcBef>
                <a:spcPts val="35"/>
              </a:spcBef>
            </a:pPr>
            <a:fld id="{81D60167-4931-47E6-BA6A-407CBD079E47}" type="slidenum">
              <a:rPr spc="-25" dirty="0"/>
              <a:t>‹N°›</a:t>
            </a:fld>
            <a:endParaRPr spc="-2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9493" y="283921"/>
            <a:ext cx="10884307" cy="2189574"/>
          </a:xfrm>
          <a:prstGeom prst="rect">
            <a:avLst/>
          </a:prstGeom>
        </p:spPr>
        <p:txBody>
          <a:bodyPr vert="horz" wrap="square" lIns="0" tIns="232410" rIns="0" bIns="0" rtlCol="0">
            <a:spAutoFit/>
          </a:bodyPr>
          <a:lstStyle/>
          <a:p>
            <a:pPr marL="12700" marR="5080">
              <a:lnSpc>
                <a:spcPct val="76000"/>
              </a:lnSpc>
              <a:spcBef>
                <a:spcPts val="1830"/>
              </a:spcBef>
            </a:pPr>
            <a:r>
              <a:rPr lang="fr-FR" sz="6000" dirty="0" err="1"/>
              <a:t>Auto-Consommation</a:t>
            </a:r>
            <a:r>
              <a:rPr lang="fr-FR" sz="6000" dirty="0"/>
              <a:t> Collective</a:t>
            </a:r>
            <a:endParaRPr sz="6000" dirty="0"/>
          </a:p>
          <a:p>
            <a:pPr marL="25400">
              <a:lnSpc>
                <a:spcPct val="100000"/>
              </a:lnSpc>
              <a:spcBef>
                <a:spcPts val="1330"/>
              </a:spcBef>
            </a:pPr>
            <a:r>
              <a:rPr lang="fr-FR" sz="2500" b="0" spc="-20" dirty="0"/>
              <a:t>PCAET Pyrénées Méditerranée</a:t>
            </a:r>
            <a:endParaRPr sz="2500" dirty="0">
              <a:latin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1604117" y="6520992"/>
            <a:ext cx="79375" cy="140970"/>
          </a:xfrm>
          <a:prstGeom prst="rect">
            <a:avLst/>
          </a:prstGeom>
        </p:spPr>
        <p:txBody>
          <a:bodyPr vert="horz" wrap="square" lIns="0" tIns="13335" rIns="0" bIns="0" rtlCol="0">
            <a:spAutoFit/>
          </a:bodyPr>
          <a:lstStyle/>
          <a:p>
            <a:pPr marL="12700">
              <a:lnSpc>
                <a:spcPct val="100000"/>
              </a:lnSpc>
              <a:spcBef>
                <a:spcPts val="105"/>
              </a:spcBef>
            </a:pPr>
            <a:r>
              <a:rPr sz="750" b="1" dirty="0">
                <a:solidFill>
                  <a:srgbClr val="1322DC"/>
                </a:solidFill>
                <a:latin typeface="Arial"/>
                <a:cs typeface="Arial"/>
              </a:rPr>
              <a:t>3</a:t>
            </a:r>
            <a:endParaRPr sz="750">
              <a:latin typeface="Arial"/>
              <a:cs typeface="Arial"/>
            </a:endParaRPr>
          </a:p>
        </p:txBody>
      </p:sp>
      <p:sp>
        <p:nvSpPr>
          <p:cNvPr id="6" name="object 6"/>
          <p:cNvSpPr txBox="1">
            <a:spLocks noGrp="1"/>
          </p:cNvSpPr>
          <p:nvPr>
            <p:ph type="title"/>
          </p:nvPr>
        </p:nvSpPr>
        <p:spPr>
          <a:xfrm>
            <a:off x="430157" y="368695"/>
            <a:ext cx="2846443" cy="505908"/>
          </a:xfrm>
          <a:prstGeom prst="rect">
            <a:avLst/>
          </a:prstGeom>
        </p:spPr>
        <p:txBody>
          <a:bodyPr vert="horz" wrap="square" lIns="0" tIns="13335" rIns="0" bIns="0" rtlCol="0">
            <a:spAutoFit/>
          </a:bodyPr>
          <a:lstStyle/>
          <a:p>
            <a:pPr marL="12700">
              <a:lnSpc>
                <a:spcPct val="100000"/>
              </a:lnSpc>
              <a:spcBef>
                <a:spcPts val="105"/>
              </a:spcBef>
            </a:pPr>
            <a:r>
              <a:rPr sz="3200" b="0" spc="-10" dirty="0">
                <a:solidFill>
                  <a:srgbClr val="00B050"/>
                </a:solidFill>
                <a:effectLst>
                  <a:outerShdw blurRad="38100" dist="38100" dir="2700000" algn="tl">
                    <a:srgbClr val="000000">
                      <a:alpha val="43137"/>
                    </a:srgbClr>
                  </a:outerShdw>
                </a:effectLst>
                <a:latin typeface="Enedis Light"/>
                <a:cs typeface="Enedis Light"/>
              </a:rPr>
              <a:t>SOMMAIRE</a:t>
            </a:r>
            <a:endParaRPr sz="3200" dirty="0">
              <a:solidFill>
                <a:srgbClr val="00B050"/>
              </a:solidFill>
              <a:effectLst>
                <a:outerShdw blurRad="38100" dist="38100" dir="2700000" algn="tl">
                  <a:srgbClr val="000000">
                    <a:alpha val="43137"/>
                  </a:srgbClr>
                </a:outerShdw>
              </a:effectLst>
              <a:latin typeface="Enedis Light"/>
              <a:cs typeface="Enedis Light"/>
            </a:endParaRPr>
          </a:p>
        </p:txBody>
      </p:sp>
      <p:sp>
        <p:nvSpPr>
          <p:cNvPr id="7" name="object 7"/>
          <p:cNvSpPr txBox="1"/>
          <p:nvPr/>
        </p:nvSpPr>
        <p:spPr>
          <a:xfrm>
            <a:off x="9122005" y="970271"/>
            <a:ext cx="941069" cy="1017269"/>
          </a:xfrm>
          <a:prstGeom prst="rect">
            <a:avLst/>
          </a:prstGeom>
        </p:spPr>
        <p:txBody>
          <a:bodyPr vert="horz" wrap="square" lIns="0" tIns="13335" rIns="0" bIns="0" rtlCol="0">
            <a:spAutoFit/>
          </a:bodyPr>
          <a:lstStyle/>
          <a:p>
            <a:pPr marL="12700">
              <a:lnSpc>
                <a:spcPct val="100000"/>
              </a:lnSpc>
              <a:spcBef>
                <a:spcPts val="105"/>
              </a:spcBef>
            </a:pPr>
            <a:r>
              <a:rPr sz="6500" b="1" spc="-25" dirty="0">
                <a:solidFill>
                  <a:srgbClr val="1322DC"/>
                </a:solidFill>
                <a:latin typeface="Enedis Black"/>
                <a:cs typeface="Enedis Black"/>
              </a:rPr>
              <a:t>01</a:t>
            </a:r>
            <a:endParaRPr sz="6500" dirty="0">
              <a:latin typeface="Enedis Black"/>
              <a:cs typeface="Enedis Black"/>
            </a:endParaRPr>
          </a:p>
        </p:txBody>
      </p:sp>
      <p:sp>
        <p:nvSpPr>
          <p:cNvPr id="8" name="object 8"/>
          <p:cNvSpPr/>
          <p:nvPr/>
        </p:nvSpPr>
        <p:spPr>
          <a:xfrm>
            <a:off x="9243290" y="1965689"/>
            <a:ext cx="349250" cy="47625"/>
          </a:xfrm>
          <a:custGeom>
            <a:avLst/>
            <a:gdLst/>
            <a:ahLst/>
            <a:cxnLst/>
            <a:rect l="l" t="t" r="r" b="b"/>
            <a:pathLst>
              <a:path w="349250" h="47625">
                <a:moveTo>
                  <a:pt x="348996" y="0"/>
                </a:moveTo>
                <a:lnTo>
                  <a:pt x="0" y="0"/>
                </a:lnTo>
                <a:lnTo>
                  <a:pt x="0" y="47244"/>
                </a:lnTo>
                <a:lnTo>
                  <a:pt x="348996" y="47244"/>
                </a:lnTo>
                <a:lnTo>
                  <a:pt x="348996" y="0"/>
                </a:lnTo>
                <a:close/>
              </a:path>
            </a:pathLst>
          </a:custGeom>
          <a:solidFill>
            <a:srgbClr val="FFBD22"/>
          </a:solidFill>
        </p:spPr>
        <p:txBody>
          <a:bodyPr wrap="square" lIns="0" tIns="0" rIns="0" bIns="0" rtlCol="0"/>
          <a:lstStyle/>
          <a:p>
            <a:endParaRPr/>
          </a:p>
        </p:txBody>
      </p:sp>
      <p:sp>
        <p:nvSpPr>
          <p:cNvPr id="9" name="object 9"/>
          <p:cNvSpPr txBox="1"/>
          <p:nvPr/>
        </p:nvSpPr>
        <p:spPr>
          <a:xfrm>
            <a:off x="9243290" y="2144088"/>
            <a:ext cx="2033270" cy="704039"/>
          </a:xfrm>
          <a:prstGeom prst="rect">
            <a:avLst/>
          </a:prstGeom>
        </p:spPr>
        <p:txBody>
          <a:bodyPr vert="horz" wrap="square" lIns="0" tIns="118110" rIns="0" bIns="0" rtlCol="0">
            <a:spAutoFit/>
          </a:bodyPr>
          <a:lstStyle/>
          <a:p>
            <a:pPr marL="12700">
              <a:lnSpc>
                <a:spcPct val="100000"/>
              </a:lnSpc>
              <a:spcBef>
                <a:spcPts val="930"/>
              </a:spcBef>
            </a:pPr>
            <a:r>
              <a:rPr lang="fr-FR" sz="1300" b="1" dirty="0">
                <a:solidFill>
                  <a:srgbClr val="1322DC"/>
                </a:solidFill>
                <a:latin typeface="Arial"/>
                <a:cs typeface="Arial"/>
              </a:rPr>
              <a:t>Qu’est-ce que l’ACC</a:t>
            </a:r>
            <a:endParaRPr sz="1300" dirty="0">
              <a:latin typeface="Arial"/>
              <a:cs typeface="Arial"/>
            </a:endParaRPr>
          </a:p>
          <a:p>
            <a:pPr marL="279400" lvl="1" indent="-266700">
              <a:lnSpc>
                <a:spcPct val="100000"/>
              </a:lnSpc>
              <a:spcBef>
                <a:spcPts val="640"/>
              </a:spcBef>
              <a:buAutoNum type="arabicPeriod"/>
              <a:tabLst>
                <a:tab pos="278765" algn="l"/>
                <a:tab pos="279400" algn="l"/>
              </a:tabLst>
            </a:pPr>
            <a:r>
              <a:rPr lang="fr-FR" sz="1000" dirty="0">
                <a:solidFill>
                  <a:srgbClr val="1322DC"/>
                </a:solidFill>
                <a:latin typeface="Enedis Light"/>
                <a:cs typeface="Enedis Light"/>
              </a:rPr>
              <a:t>De quoi parlons-nous ?</a:t>
            </a:r>
            <a:endParaRPr sz="1000" dirty="0">
              <a:latin typeface="Enedis Light"/>
              <a:cs typeface="Enedis Light"/>
            </a:endParaRPr>
          </a:p>
          <a:p>
            <a:pPr marL="279400" lvl="1" indent="-266700">
              <a:lnSpc>
                <a:spcPct val="100000"/>
              </a:lnSpc>
              <a:spcBef>
                <a:spcPts val="15"/>
              </a:spcBef>
              <a:buAutoNum type="arabicPeriod"/>
              <a:tabLst>
                <a:tab pos="279400" algn="l"/>
              </a:tabLst>
            </a:pPr>
            <a:r>
              <a:rPr lang="fr-FR" sz="1000" b="0" dirty="0">
                <a:solidFill>
                  <a:srgbClr val="1322DC"/>
                </a:solidFill>
                <a:latin typeface="Enedis Light"/>
                <a:cs typeface="Enedis Light"/>
              </a:rPr>
              <a:t>Quelques éléments pratiques</a:t>
            </a:r>
            <a:endParaRPr sz="1000" dirty="0">
              <a:latin typeface="Enedis Light"/>
              <a:cs typeface="Enedis Light"/>
            </a:endParaRPr>
          </a:p>
        </p:txBody>
      </p:sp>
      <p:sp>
        <p:nvSpPr>
          <p:cNvPr id="10" name="object 10"/>
          <p:cNvSpPr txBox="1"/>
          <p:nvPr/>
        </p:nvSpPr>
        <p:spPr>
          <a:xfrm>
            <a:off x="9243290" y="3475726"/>
            <a:ext cx="3974465" cy="1017269"/>
          </a:xfrm>
          <a:prstGeom prst="rect">
            <a:avLst/>
          </a:prstGeom>
        </p:spPr>
        <p:txBody>
          <a:bodyPr vert="horz" wrap="square" lIns="0" tIns="13335" rIns="0" bIns="0" rtlCol="0">
            <a:spAutoFit/>
          </a:bodyPr>
          <a:lstStyle/>
          <a:p>
            <a:pPr marL="12700">
              <a:lnSpc>
                <a:spcPct val="100000"/>
              </a:lnSpc>
              <a:spcBef>
                <a:spcPts val="105"/>
              </a:spcBef>
              <a:tabLst>
                <a:tab pos="2879725" algn="l"/>
              </a:tabLst>
            </a:pPr>
            <a:r>
              <a:rPr sz="6500" b="1" spc="-25" dirty="0">
                <a:solidFill>
                  <a:srgbClr val="1322DC"/>
                </a:solidFill>
                <a:latin typeface="Enedis Black"/>
                <a:cs typeface="Enedis Black"/>
              </a:rPr>
              <a:t>02</a:t>
            </a:r>
            <a:endParaRPr sz="6500" dirty="0">
              <a:latin typeface="Enedis Black"/>
              <a:cs typeface="Enedis Black"/>
            </a:endParaRPr>
          </a:p>
        </p:txBody>
      </p:sp>
      <p:sp>
        <p:nvSpPr>
          <p:cNvPr id="11" name="object 11"/>
          <p:cNvSpPr/>
          <p:nvPr/>
        </p:nvSpPr>
        <p:spPr>
          <a:xfrm>
            <a:off x="9220199" y="4445370"/>
            <a:ext cx="349250" cy="47625"/>
          </a:xfrm>
          <a:custGeom>
            <a:avLst/>
            <a:gdLst/>
            <a:ahLst/>
            <a:cxnLst/>
            <a:rect l="l" t="t" r="r" b="b"/>
            <a:pathLst>
              <a:path w="349250" h="47625">
                <a:moveTo>
                  <a:pt x="348996" y="0"/>
                </a:moveTo>
                <a:lnTo>
                  <a:pt x="0" y="0"/>
                </a:lnTo>
                <a:lnTo>
                  <a:pt x="0" y="47244"/>
                </a:lnTo>
                <a:lnTo>
                  <a:pt x="348996" y="47244"/>
                </a:lnTo>
                <a:lnTo>
                  <a:pt x="348996" y="0"/>
                </a:lnTo>
                <a:close/>
              </a:path>
            </a:pathLst>
          </a:custGeom>
          <a:solidFill>
            <a:srgbClr val="4AC3C3"/>
          </a:solidFill>
        </p:spPr>
        <p:txBody>
          <a:bodyPr wrap="square" lIns="0" tIns="0" rIns="0" bIns="0" rtlCol="0"/>
          <a:lstStyle/>
          <a:p>
            <a:endParaRPr/>
          </a:p>
        </p:txBody>
      </p:sp>
      <p:sp>
        <p:nvSpPr>
          <p:cNvPr id="12" name="object 12"/>
          <p:cNvSpPr txBox="1"/>
          <p:nvPr/>
        </p:nvSpPr>
        <p:spPr>
          <a:xfrm>
            <a:off x="9202481" y="4631019"/>
            <a:ext cx="2657095" cy="780983"/>
          </a:xfrm>
          <a:prstGeom prst="rect">
            <a:avLst/>
          </a:prstGeom>
        </p:spPr>
        <p:txBody>
          <a:bodyPr vert="horz" wrap="square" lIns="0" tIns="118110" rIns="0" bIns="0" rtlCol="0">
            <a:spAutoFit/>
          </a:bodyPr>
          <a:lstStyle/>
          <a:p>
            <a:pPr marL="12700">
              <a:lnSpc>
                <a:spcPct val="100000"/>
              </a:lnSpc>
              <a:spcBef>
                <a:spcPts val="930"/>
              </a:spcBef>
            </a:pPr>
            <a:r>
              <a:rPr lang="fr-FR" sz="1300" b="1" dirty="0">
                <a:solidFill>
                  <a:srgbClr val="1322DC"/>
                </a:solidFill>
                <a:latin typeface="Arial"/>
                <a:cs typeface="Arial"/>
              </a:rPr>
              <a:t>Rôle d’</a:t>
            </a:r>
            <a:r>
              <a:rPr lang="fr-FR" sz="1300" b="1" dirty="0" err="1">
                <a:solidFill>
                  <a:srgbClr val="1322DC"/>
                </a:solidFill>
                <a:latin typeface="Arial"/>
                <a:cs typeface="Arial"/>
              </a:rPr>
              <a:t>Enedis</a:t>
            </a:r>
            <a:endParaRPr sz="1300" dirty="0">
              <a:latin typeface="Arial"/>
              <a:cs typeface="Arial"/>
            </a:endParaRPr>
          </a:p>
          <a:p>
            <a:pPr marL="279400" lvl="1" indent="-267335">
              <a:lnSpc>
                <a:spcPct val="100000"/>
              </a:lnSpc>
              <a:spcBef>
                <a:spcPts val="15"/>
              </a:spcBef>
              <a:buAutoNum type="arabicPeriod"/>
              <a:tabLst>
                <a:tab pos="280035" algn="l"/>
              </a:tabLst>
            </a:pPr>
            <a:endParaRPr lang="fr-FR" sz="1000" b="0" dirty="0">
              <a:solidFill>
                <a:srgbClr val="1322DC"/>
              </a:solidFill>
              <a:latin typeface="Enedis Light"/>
              <a:cs typeface="Enedis Light"/>
            </a:endParaRPr>
          </a:p>
          <a:p>
            <a:pPr marL="279400" lvl="1" indent="-267335">
              <a:lnSpc>
                <a:spcPct val="100000"/>
              </a:lnSpc>
              <a:spcBef>
                <a:spcPts val="15"/>
              </a:spcBef>
              <a:buAutoNum type="arabicPeriod"/>
              <a:tabLst>
                <a:tab pos="280035" algn="l"/>
              </a:tabLst>
            </a:pPr>
            <a:r>
              <a:rPr lang="fr-FR" sz="1000" b="0" dirty="0">
                <a:solidFill>
                  <a:srgbClr val="1322DC"/>
                </a:solidFill>
                <a:latin typeface="Enedis Light"/>
                <a:cs typeface="Enedis Light"/>
              </a:rPr>
              <a:t>Phases d’un projet</a:t>
            </a:r>
          </a:p>
          <a:p>
            <a:pPr marL="279400" lvl="1" indent="-267335">
              <a:lnSpc>
                <a:spcPct val="100000"/>
              </a:lnSpc>
              <a:spcBef>
                <a:spcPts val="15"/>
              </a:spcBef>
              <a:buAutoNum type="arabicPeriod"/>
              <a:tabLst>
                <a:tab pos="280035" algn="l"/>
              </a:tabLst>
            </a:pPr>
            <a:r>
              <a:rPr lang="fr-FR" sz="1000" dirty="0">
                <a:solidFill>
                  <a:srgbClr val="1322DC"/>
                </a:solidFill>
                <a:latin typeface="Enedis Light"/>
                <a:cs typeface="Enedis Light"/>
              </a:rPr>
              <a:t>Gestion des flux</a:t>
            </a:r>
            <a:endParaRPr lang="fr-FR" sz="1000" b="0" dirty="0">
              <a:solidFill>
                <a:srgbClr val="1322DC"/>
              </a:solidFill>
              <a:latin typeface="Enedis Light"/>
              <a:cs typeface="Enedis Light"/>
            </a:endParaRPr>
          </a:p>
        </p:txBody>
      </p:sp>
      <p:sp>
        <p:nvSpPr>
          <p:cNvPr id="14" name="object 14"/>
          <p:cNvSpPr txBox="1"/>
          <p:nvPr/>
        </p:nvSpPr>
        <p:spPr>
          <a:xfrm>
            <a:off x="6535038" y="2277527"/>
            <a:ext cx="2685161" cy="550151"/>
          </a:xfrm>
          <a:prstGeom prst="rect">
            <a:avLst/>
          </a:prstGeom>
        </p:spPr>
        <p:txBody>
          <a:bodyPr vert="horz" wrap="square" lIns="0" tIns="118110" rIns="0" bIns="0" rtlCol="0">
            <a:spAutoFit/>
          </a:bodyPr>
          <a:lstStyle/>
          <a:p>
            <a:pPr marL="12700">
              <a:lnSpc>
                <a:spcPct val="100000"/>
              </a:lnSpc>
              <a:spcBef>
                <a:spcPts val="930"/>
              </a:spcBef>
            </a:pPr>
            <a:endParaRPr sz="1300" dirty="0">
              <a:latin typeface="Arial"/>
              <a:cs typeface="Arial"/>
            </a:endParaRPr>
          </a:p>
          <a:p>
            <a:pPr marL="12700" lvl="1">
              <a:lnSpc>
                <a:spcPct val="100000"/>
              </a:lnSpc>
              <a:spcBef>
                <a:spcPts val="640"/>
              </a:spcBef>
              <a:tabLst>
                <a:tab pos="279400" algn="l"/>
              </a:tabLst>
            </a:pPr>
            <a:endParaRPr sz="1000" dirty="0">
              <a:latin typeface="Enedis Light"/>
              <a:cs typeface="Enedis Light"/>
            </a:endParaRPr>
          </a:p>
        </p:txBody>
      </p:sp>
      <p:pic>
        <p:nvPicPr>
          <p:cNvPr id="17" name="Image 16"/>
          <p:cNvPicPr>
            <a:picLocks noChangeAspect="1"/>
          </p:cNvPicPr>
          <p:nvPr/>
        </p:nvPicPr>
        <p:blipFill>
          <a:blip r:embed="rId2"/>
          <a:stretch>
            <a:fillRect/>
          </a:stretch>
        </p:blipFill>
        <p:spPr>
          <a:xfrm>
            <a:off x="1312637" y="1649944"/>
            <a:ext cx="6681380" cy="342807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705343" y="0"/>
            <a:ext cx="4486656" cy="6857997"/>
          </a:xfrm>
          <a:prstGeom prst="rect">
            <a:avLst/>
          </a:prstGeom>
        </p:spPr>
      </p:pic>
      <p:sp>
        <p:nvSpPr>
          <p:cNvPr id="3" name="object 3"/>
          <p:cNvSpPr txBox="1">
            <a:spLocks noGrp="1"/>
          </p:cNvSpPr>
          <p:nvPr>
            <p:ph type="ctrTitle"/>
          </p:nvPr>
        </p:nvSpPr>
        <p:spPr>
          <a:xfrm>
            <a:off x="469493" y="991870"/>
            <a:ext cx="7607707" cy="3004027"/>
          </a:xfrm>
          <a:prstGeom prst="rect">
            <a:avLst/>
          </a:prstGeom>
        </p:spPr>
        <p:txBody>
          <a:bodyPr vert="horz" wrap="square" lIns="0" tIns="231775" rIns="0" bIns="0" rtlCol="0">
            <a:spAutoFit/>
          </a:bodyPr>
          <a:lstStyle/>
          <a:p>
            <a:r>
              <a:rPr lang="fr-FR" dirty="0"/>
              <a:t>Qu'est-ce que l'autoconsommation collective ?</a:t>
            </a:r>
          </a:p>
        </p:txBody>
      </p:sp>
      <p:sp>
        <p:nvSpPr>
          <p:cNvPr id="5" name="object 5"/>
          <p:cNvSpPr/>
          <p:nvPr/>
        </p:nvSpPr>
        <p:spPr>
          <a:xfrm>
            <a:off x="469493" y="4267200"/>
            <a:ext cx="349250" cy="47625"/>
          </a:xfrm>
          <a:custGeom>
            <a:avLst/>
            <a:gdLst/>
            <a:ahLst/>
            <a:cxnLst/>
            <a:rect l="l" t="t" r="r" b="b"/>
            <a:pathLst>
              <a:path w="349250" h="47625">
                <a:moveTo>
                  <a:pt x="348995" y="0"/>
                </a:moveTo>
                <a:lnTo>
                  <a:pt x="0" y="0"/>
                </a:lnTo>
                <a:lnTo>
                  <a:pt x="0" y="47244"/>
                </a:lnTo>
                <a:lnTo>
                  <a:pt x="348995" y="47244"/>
                </a:lnTo>
                <a:lnTo>
                  <a:pt x="348995" y="0"/>
                </a:lnTo>
                <a:close/>
              </a:path>
            </a:pathLst>
          </a:custGeom>
          <a:solidFill>
            <a:srgbClr val="95CD31"/>
          </a:solidFill>
        </p:spPr>
        <p:txBody>
          <a:bodyPr wrap="square" lIns="0" tIns="0" rIns="0" bIns="0" rtlCol="0"/>
          <a:lstStyle/>
          <a:p>
            <a:endParaRPr/>
          </a:p>
        </p:txBody>
      </p:sp>
      <p:sp>
        <p:nvSpPr>
          <p:cNvPr id="6" name="object 6"/>
          <p:cNvSpPr txBox="1">
            <a:spLocks noGrp="1"/>
          </p:cNvSpPr>
          <p:nvPr>
            <p:ph type="sldNum" sz="quarter" idx="7"/>
          </p:nvPr>
        </p:nvSpPr>
        <p:spPr>
          <a:prstGeom prst="rect">
            <a:avLst/>
          </a:prstGeom>
        </p:spPr>
        <p:txBody>
          <a:bodyPr vert="horz" wrap="square" lIns="0" tIns="4445" rIns="0" bIns="0" rtlCol="0">
            <a:spAutoFit/>
          </a:bodyPr>
          <a:lstStyle/>
          <a:p>
            <a:pPr marL="38100">
              <a:lnSpc>
                <a:spcPct val="100000"/>
              </a:lnSpc>
              <a:spcBef>
                <a:spcPts val="35"/>
              </a:spcBef>
            </a:pPr>
            <a:fld id="{81D60167-4931-47E6-BA6A-407CBD079E47}" type="slidenum">
              <a:rPr spc="-25" dirty="0"/>
              <a:t>3</a:t>
            </a:fld>
            <a:endParaRPr spc="-25"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toconsommation collective d électricité _ de quoi parle-t-on  ">
            <a:hlinkClick r:id="" action="ppaction://media"/>
            <a:extLst>
              <a:ext uri="{FF2B5EF4-FFF2-40B4-BE49-F238E27FC236}">
                <a16:creationId xmlns:a16="http://schemas.microsoft.com/office/drawing/2014/main" id="{2F8DDDE1-5375-CA84-2A04-F00134318DB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5381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8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toconsommation collective d électricité _ quelques éléments pratiques">
            <a:hlinkClick r:id="" action="ppaction://media"/>
            <a:extLst>
              <a:ext uri="{FF2B5EF4-FFF2-40B4-BE49-F238E27FC236}">
                <a16:creationId xmlns:a16="http://schemas.microsoft.com/office/drawing/2014/main" id="{CECAE8A5-C25C-110E-82D5-847F2A0FBD3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0382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743700" y="0"/>
            <a:ext cx="5448300" cy="6857997"/>
          </a:xfrm>
          <a:prstGeom prst="rect">
            <a:avLst/>
          </a:prstGeom>
        </p:spPr>
      </p:pic>
      <p:sp>
        <p:nvSpPr>
          <p:cNvPr id="3" name="object 3"/>
          <p:cNvSpPr txBox="1">
            <a:spLocks noGrp="1"/>
          </p:cNvSpPr>
          <p:nvPr>
            <p:ph type="ctrTitle"/>
          </p:nvPr>
        </p:nvSpPr>
        <p:spPr>
          <a:xfrm>
            <a:off x="469493" y="991870"/>
            <a:ext cx="7683907" cy="935769"/>
          </a:xfrm>
          <a:prstGeom prst="rect">
            <a:avLst/>
          </a:prstGeom>
        </p:spPr>
        <p:txBody>
          <a:bodyPr vert="horz" wrap="square" lIns="0" tIns="231775" rIns="0" bIns="0" rtlCol="0">
            <a:spAutoFit/>
          </a:bodyPr>
          <a:lstStyle/>
          <a:p>
            <a:pPr marL="12700" marR="2504440">
              <a:lnSpc>
                <a:spcPct val="76000"/>
              </a:lnSpc>
              <a:spcBef>
                <a:spcPts val="1825"/>
              </a:spcBef>
            </a:pPr>
            <a:r>
              <a:rPr lang="fr-FR" dirty="0"/>
              <a:t>Rôle d’</a:t>
            </a:r>
            <a:r>
              <a:rPr lang="fr-FR" dirty="0" err="1"/>
              <a:t>Enedis</a:t>
            </a:r>
            <a:endParaRPr spc="-10" dirty="0"/>
          </a:p>
        </p:txBody>
      </p:sp>
      <p:sp>
        <p:nvSpPr>
          <p:cNvPr id="5" name="object 5"/>
          <p:cNvSpPr/>
          <p:nvPr/>
        </p:nvSpPr>
        <p:spPr>
          <a:xfrm>
            <a:off x="494375" y="2209800"/>
            <a:ext cx="349250" cy="47625"/>
          </a:xfrm>
          <a:custGeom>
            <a:avLst/>
            <a:gdLst/>
            <a:ahLst/>
            <a:cxnLst/>
            <a:rect l="l" t="t" r="r" b="b"/>
            <a:pathLst>
              <a:path w="349250" h="47625">
                <a:moveTo>
                  <a:pt x="348995" y="0"/>
                </a:moveTo>
                <a:lnTo>
                  <a:pt x="0" y="0"/>
                </a:lnTo>
                <a:lnTo>
                  <a:pt x="0" y="47244"/>
                </a:lnTo>
                <a:lnTo>
                  <a:pt x="348995" y="47244"/>
                </a:lnTo>
                <a:lnTo>
                  <a:pt x="348995" y="0"/>
                </a:lnTo>
                <a:close/>
              </a:path>
            </a:pathLst>
          </a:custGeom>
          <a:solidFill>
            <a:srgbClr val="95CD31"/>
          </a:solidFill>
        </p:spPr>
        <p:txBody>
          <a:bodyPr wrap="square" lIns="0" tIns="0" rIns="0" bIns="0" rtlCol="0"/>
          <a:lstStyle/>
          <a:p>
            <a:endParaRPr/>
          </a:p>
        </p:txBody>
      </p:sp>
      <p:sp>
        <p:nvSpPr>
          <p:cNvPr id="6" name="object 6"/>
          <p:cNvSpPr txBox="1">
            <a:spLocks noGrp="1"/>
          </p:cNvSpPr>
          <p:nvPr>
            <p:ph type="sldNum" sz="quarter" idx="7"/>
          </p:nvPr>
        </p:nvSpPr>
        <p:spPr>
          <a:prstGeom prst="rect">
            <a:avLst/>
          </a:prstGeom>
        </p:spPr>
        <p:txBody>
          <a:bodyPr vert="horz" wrap="square" lIns="0" tIns="4445" rIns="0" bIns="0" rtlCol="0">
            <a:spAutoFit/>
          </a:bodyPr>
          <a:lstStyle/>
          <a:p>
            <a:pPr marL="38100">
              <a:lnSpc>
                <a:spcPct val="100000"/>
              </a:lnSpc>
              <a:spcBef>
                <a:spcPts val="35"/>
              </a:spcBef>
            </a:pPr>
            <a:fld id="{81D60167-4931-47E6-BA6A-407CBD079E47}" type="slidenum">
              <a:rPr spc="-25" dirty="0"/>
              <a:t>6</a:t>
            </a:fld>
            <a:endParaRPr spc="-25"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s://frc-powerpoint.officeapps.live.com/pods/GetClipboardImage.ashx?Id=e5c2dcd9-5145-48c3-89e3-4f360f3257fc&amp;DC=GFR1&amp;pkey=27feee77-63f5-4972-aafa-f664c3ce5fe0&amp;wdwaccluster=GFR1"/>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8" name="Image 7"/>
          <p:cNvPicPr>
            <a:picLocks noChangeAspect="1"/>
          </p:cNvPicPr>
          <p:nvPr/>
        </p:nvPicPr>
        <p:blipFill>
          <a:blip r:embed="rId2"/>
          <a:stretch>
            <a:fillRect/>
          </a:stretch>
        </p:blipFill>
        <p:spPr>
          <a:xfrm>
            <a:off x="76200" y="56753"/>
            <a:ext cx="11430000" cy="6403002"/>
          </a:xfrm>
          <a:prstGeom prst="rect">
            <a:avLst/>
          </a:prstGeom>
        </p:spPr>
      </p:pic>
    </p:spTree>
    <p:extLst>
      <p:ext uri="{BB962C8B-B14F-4D97-AF65-F5344CB8AC3E}">
        <p14:creationId xmlns:p14="http://schemas.microsoft.com/office/powerpoint/2010/main" val="2027343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0771" y="378333"/>
            <a:ext cx="11035030" cy="530915"/>
          </a:xfrm>
        </p:spPr>
        <p:txBody>
          <a:bodyPr/>
          <a:lstStyle/>
          <a:p>
            <a:r>
              <a:rPr lang="fr-FR" dirty="0"/>
              <a:t>Gestion des flux</a:t>
            </a:r>
          </a:p>
        </p:txBody>
      </p:sp>
      <p:pic>
        <p:nvPicPr>
          <p:cNvPr id="4" name="Image 3"/>
          <p:cNvPicPr>
            <a:picLocks noChangeAspect="1"/>
          </p:cNvPicPr>
          <p:nvPr/>
        </p:nvPicPr>
        <p:blipFill>
          <a:blip r:embed="rId3"/>
          <a:stretch>
            <a:fillRect/>
          </a:stretch>
        </p:blipFill>
        <p:spPr>
          <a:xfrm>
            <a:off x="267339" y="1007230"/>
            <a:ext cx="11461893" cy="5355470"/>
          </a:xfrm>
          <a:prstGeom prst="rect">
            <a:avLst/>
          </a:prstGeom>
        </p:spPr>
      </p:pic>
      <p:sp>
        <p:nvSpPr>
          <p:cNvPr id="6" name="Ellipse 5"/>
          <p:cNvSpPr/>
          <p:nvPr/>
        </p:nvSpPr>
        <p:spPr>
          <a:xfrm>
            <a:off x="10744200" y="5865668"/>
            <a:ext cx="466801" cy="381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609600" y="5941868"/>
            <a:ext cx="2491029"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120792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462C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b0d42095-42b9-45c3-8149-61d7ca90dc55}" enabled="0" method="" siteId="{b0d42095-42b9-45c3-8149-61d7ca90dc55}" removed="1"/>
</clbl:labelList>
</file>

<file path=docProps/app.xml><?xml version="1.0" encoding="utf-8"?>
<Properties xmlns="http://schemas.openxmlformats.org/officeDocument/2006/extended-properties" xmlns:vt="http://schemas.openxmlformats.org/officeDocument/2006/docPropsVTypes">
  <Template/>
  <TotalTime>1161</TotalTime>
  <Words>128</Words>
  <Application>Microsoft Office PowerPoint</Application>
  <PresentationFormat>Grand écran</PresentationFormat>
  <Paragraphs>21</Paragraphs>
  <Slides>8</Slides>
  <Notes>1</Notes>
  <HiddenSlides>0</HiddenSlides>
  <MMClips>2</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8</vt:i4>
      </vt:variant>
    </vt:vector>
  </HeadingPairs>
  <TitlesOfParts>
    <vt:vector size="13" baseType="lpstr">
      <vt:lpstr>Arial</vt:lpstr>
      <vt:lpstr>Calibri</vt:lpstr>
      <vt:lpstr>Enedis Black</vt:lpstr>
      <vt:lpstr>Enedis Light</vt:lpstr>
      <vt:lpstr>Office Theme</vt:lpstr>
      <vt:lpstr>Auto-Consommation Collective PCAET Pyrénées Méditerranée</vt:lpstr>
      <vt:lpstr>SOMMAIRE</vt:lpstr>
      <vt:lpstr>Qu'est-ce que l'autoconsommation collective ?</vt:lpstr>
      <vt:lpstr>Présentation PowerPoint</vt:lpstr>
      <vt:lpstr>Présentation PowerPoint</vt:lpstr>
      <vt:lpstr>Rôle d’Enedis</vt:lpstr>
      <vt:lpstr>Présentation PowerPoint</vt:lpstr>
      <vt:lpstr>Gestion des flux</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Gustavo Gomez Perez;Agathe Davoust;Laurent Perry</dc:creator>
  <cp:lastModifiedBy>LEROUTIER Francois</cp:lastModifiedBy>
  <cp:revision>18</cp:revision>
  <dcterms:created xsi:type="dcterms:W3CDTF">2022-09-30T14:58:38Z</dcterms:created>
  <dcterms:modified xsi:type="dcterms:W3CDTF">2025-08-28T07:40:59Z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2022-09-16T00:00:00Z</vt:filetime>
  </property>
  <property fmtid="{D5CDD505-2E9C-101B-9397-08002B2CF9AE}" pid="3" name="Creator">
    <vt:lpwstr>Microsoft® PowerPoint® 2016</vt:lpwstr>
  </property>
  <property fmtid="{D5CDD505-2E9C-101B-9397-08002B2CF9AE}" pid="4" name="LastSaved">
    <vt:filetime>2022-09-30T00:00:00Z</vt:filetime>
  </property>
  <property fmtid="{D5CDD505-2E9C-101B-9397-08002B2CF9AE}" pid="5" name="Producer">
    <vt:lpwstr>Microsoft® PowerPoint® 2016</vt:lpwstr>
  </property>
</Properties>
</file>